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notesSlides/notesSlide1.xml" ContentType="application/vnd.openxmlformats-officedocument.presentationml.notesSlide+xml"/>
  <Override PartName="/ppt/embeddings/oleObject2.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3.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4.bin" ContentType="application/vnd.openxmlformats-officedocument.oleObject"/>
  <Override PartName="/ppt/notesSlides/notesSlide8.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6"/>
  </p:notesMasterIdLst>
  <p:sldIdLst>
    <p:sldId id="257" r:id="rId2"/>
    <p:sldId id="258" r:id="rId3"/>
    <p:sldId id="259" r:id="rId4"/>
    <p:sldId id="260" r:id="rId5"/>
    <p:sldId id="261" r:id="rId6"/>
    <p:sldId id="262" r:id="rId7"/>
    <p:sldId id="263" r:id="rId8"/>
    <p:sldId id="290" r:id="rId9"/>
    <p:sldId id="269" r:id="rId10"/>
    <p:sldId id="264" r:id="rId11"/>
    <p:sldId id="265" r:id="rId12"/>
    <p:sldId id="267" r:id="rId13"/>
    <p:sldId id="266"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4" d="100"/>
          <a:sy n="114" d="100"/>
        </p:scale>
        <p:origin x="-9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91D9C0-55F0-7B42-878F-6C8E3572DDB0}" type="datetimeFigureOut">
              <a:rPr lang="en-US" smtClean="0"/>
              <a:t>9/23/16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2508A-F649-8549-A8D6-D07A6628DBE3}" type="slidenum">
              <a:rPr lang="en-US" smtClean="0"/>
              <a:t>‹#›</a:t>
            </a:fld>
            <a:endParaRPr lang="en-US"/>
          </a:p>
        </p:txBody>
      </p:sp>
    </p:spTree>
    <p:extLst>
      <p:ext uri="{BB962C8B-B14F-4D97-AF65-F5344CB8AC3E}">
        <p14:creationId xmlns:p14="http://schemas.microsoft.com/office/powerpoint/2010/main" val="36867067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Punishment (ABA defined)  vs. Corporal Punishment (Webster dictionary defined) – clarify the difference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767A85F-B253-654B-8FC2-CC82EE3DCFF6}" type="slidenum">
              <a:rPr lang="en-US" sz="1200"/>
              <a:pPr/>
              <a:t>5</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C66C4D30-6F3A-E04F-ABD2-A56F107AE295}" type="slidenum">
              <a:rPr lang="en-US" sz="1200"/>
              <a:pPr/>
              <a:t>10</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Calibri" charset="0"/>
              </a:rPr>
              <a:t>Child is 4 years </a:t>
            </a:r>
            <a:r>
              <a:rPr lang="en-US" dirty="0" smtClean="0">
                <a:latin typeface="Calibri" charset="0"/>
              </a:rPr>
              <a:t>old</a:t>
            </a:r>
            <a:r>
              <a:rPr lang="en-US" baseline="0" dirty="0" smtClean="0">
                <a:latin typeface="Calibri" charset="0"/>
              </a:rPr>
              <a:t> and being taught to stack Legos.  Behavior Analyst uses planned ignoring for whining/crying with physical assistance for getting out of chair.</a:t>
            </a:r>
            <a:endParaRPr lang="en-US" dirty="0">
              <a:latin typeface="Calibri" charset="0"/>
            </a:endParaRPr>
          </a:p>
        </p:txBody>
      </p:sp>
      <p:sp>
        <p:nvSpPr>
          <p:cNvPr id="604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D8A621B-42C5-8E4B-BDED-3BB0E44AA79A}" type="slidenum">
              <a:rPr lang="en-US" sz="1200"/>
              <a:pPr/>
              <a:t>11</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out tha</a:t>
            </a:r>
            <a:r>
              <a:rPr lang="en-US" baseline="0" dirty="0" smtClean="0"/>
              <a:t>t planned ignoring (consequence)is used for crying and screaming.  Use of redirection is to entice the child to attend to potential desired items (rewards)  and physical guidance is used to set the occasion (antecedent) for the child to comply to the request (behavior)</a:t>
            </a:r>
            <a:endParaRPr lang="en-US" dirty="0"/>
          </a:p>
        </p:txBody>
      </p:sp>
      <p:sp>
        <p:nvSpPr>
          <p:cNvPr id="4" name="Slide Number Placeholder 3"/>
          <p:cNvSpPr>
            <a:spLocks noGrp="1"/>
          </p:cNvSpPr>
          <p:nvPr>
            <p:ph type="sldNum" sz="quarter" idx="10"/>
          </p:nvPr>
        </p:nvSpPr>
        <p:spPr/>
        <p:txBody>
          <a:bodyPr/>
          <a:lstStyle/>
          <a:p>
            <a:fld id="{0492508A-F649-8549-A8D6-D07A6628DBE3}" type="slidenum">
              <a:rPr lang="en-US" smtClean="0"/>
              <a:t>12</a:t>
            </a:fld>
            <a:endParaRPr lang="en-US"/>
          </a:p>
        </p:txBody>
      </p:sp>
    </p:spTree>
    <p:extLst>
      <p:ext uri="{BB962C8B-B14F-4D97-AF65-F5344CB8AC3E}">
        <p14:creationId xmlns:p14="http://schemas.microsoft.com/office/powerpoint/2010/main" val="1349834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parent identify the</a:t>
            </a:r>
            <a:r>
              <a:rPr lang="en-US" baseline="0" dirty="0" smtClean="0"/>
              <a:t> consequence(s): forced compliance and planned ignoring.</a:t>
            </a:r>
            <a:endParaRPr lang="en-US" dirty="0"/>
          </a:p>
        </p:txBody>
      </p:sp>
      <p:sp>
        <p:nvSpPr>
          <p:cNvPr id="4" name="Slide Number Placeholder 3"/>
          <p:cNvSpPr>
            <a:spLocks noGrp="1"/>
          </p:cNvSpPr>
          <p:nvPr>
            <p:ph type="sldNum" sz="quarter" idx="10"/>
          </p:nvPr>
        </p:nvSpPr>
        <p:spPr/>
        <p:txBody>
          <a:bodyPr/>
          <a:lstStyle/>
          <a:p>
            <a:fld id="{0492508A-F649-8549-A8D6-D07A6628DBE3}" type="slidenum">
              <a:rPr lang="en-US" smtClean="0"/>
              <a:t>14</a:t>
            </a:fld>
            <a:endParaRPr lang="en-US"/>
          </a:p>
        </p:txBody>
      </p:sp>
    </p:spTree>
    <p:extLst>
      <p:ext uri="{BB962C8B-B14F-4D97-AF65-F5344CB8AC3E}">
        <p14:creationId xmlns:p14="http://schemas.microsoft.com/office/powerpoint/2010/main" val="271598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child is 4 years old and has difficulty sharing the guitar with others.  She has been taught how find another activity to do (FEAB) as she is taught to share with others.  </a:t>
            </a:r>
          </a:p>
          <a:p>
            <a:pPr eaLnBrk="1" hangingPunct="1"/>
            <a:endParaRPr lang="en-US">
              <a:latin typeface="Calibri" charset="0"/>
            </a:endParaRPr>
          </a:p>
          <a:p>
            <a:pPr eaLnBrk="1" hangingPunct="1"/>
            <a:r>
              <a:rPr lang="en-US">
                <a:latin typeface="Calibri" charset="0"/>
              </a:rPr>
              <a:t>Have the parent(s) describe the FEAB, identify the level of independence the child has when doing the activity and the competing behavior when the other child picks up her guitar.  </a:t>
            </a:r>
          </a:p>
          <a:p>
            <a:pPr eaLnBrk="1" hangingPunct="1"/>
            <a:endParaRPr lang="en-US">
              <a:latin typeface="Calibri" charset="0"/>
            </a:endParaRPr>
          </a:p>
          <a:p>
            <a:pPr eaLnBrk="1" hangingPunct="1"/>
            <a:r>
              <a:rPr lang="en-US">
                <a:latin typeface="Calibri" charset="0"/>
              </a:rPr>
              <a:t>Then ask the parents what they would do to get the child independent on the FEAB so she does the activity when others want to play the guitar or ask for the guitar when she is playing with it. </a:t>
            </a:r>
          </a:p>
        </p:txBody>
      </p:sp>
      <p:sp>
        <p:nvSpPr>
          <p:cNvPr id="614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796926C1-B30B-0545-AD73-F9A5E73C7005}" type="slidenum">
              <a:rPr lang="en-US" sz="1200"/>
              <a:pPr/>
              <a:t>18</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Letting another peer play with a desired</a:t>
            </a:r>
            <a:r>
              <a:rPr lang="en-US" baseline="0" dirty="0" smtClean="0"/>
              <a:t> item (guitar) and engaging in another play activity while waiting to play the guitar again. </a:t>
            </a:r>
          </a:p>
          <a:p>
            <a:endParaRPr lang="en-US" baseline="0" dirty="0" smtClean="0"/>
          </a:p>
          <a:p>
            <a:r>
              <a:rPr lang="en-US" baseline="0" dirty="0" smtClean="0"/>
              <a:t>Have the parents identify the FEABS used for the female child with short dark hair.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492508A-F649-8549-A8D6-D07A6628DBE3}" type="slidenum">
              <a:rPr lang="en-US" smtClean="0"/>
              <a:t>19</a:t>
            </a:fld>
            <a:endParaRPr lang="en-US"/>
          </a:p>
        </p:txBody>
      </p:sp>
    </p:spTree>
    <p:extLst>
      <p:ext uri="{BB962C8B-B14F-4D97-AF65-F5344CB8AC3E}">
        <p14:creationId xmlns:p14="http://schemas.microsoft.com/office/powerpoint/2010/main" val="3554490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your child</a:t>
            </a:r>
            <a:r>
              <a:rPr lang="en-US" baseline="0" dirty="0" smtClean="0"/>
              <a:t> escapes from time-out, please discuss individually with one of the instructors so your plan can be modified if needed.</a:t>
            </a:r>
            <a:endParaRPr lang="en-US" dirty="0"/>
          </a:p>
        </p:txBody>
      </p:sp>
      <p:sp>
        <p:nvSpPr>
          <p:cNvPr id="4" name="Slide Number Placeholder 3"/>
          <p:cNvSpPr>
            <a:spLocks noGrp="1"/>
          </p:cNvSpPr>
          <p:nvPr>
            <p:ph type="sldNum" sz="quarter" idx="10"/>
          </p:nvPr>
        </p:nvSpPr>
        <p:spPr/>
        <p:txBody>
          <a:bodyPr/>
          <a:lstStyle/>
          <a:p>
            <a:fld id="{0492508A-F649-8549-A8D6-D07A6628DBE3}" type="slidenum">
              <a:rPr lang="en-US" smtClean="0"/>
              <a:t>30</a:t>
            </a:fld>
            <a:endParaRPr lang="en-US"/>
          </a:p>
        </p:txBody>
      </p:sp>
    </p:spTree>
    <p:extLst>
      <p:ext uri="{BB962C8B-B14F-4D97-AF65-F5344CB8AC3E}">
        <p14:creationId xmlns:p14="http://schemas.microsoft.com/office/powerpoint/2010/main" val="3123407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3C46EE-4F22-E048-8E4C-CD3CD15C0D0B}" type="datetimeFigureOut">
              <a:rPr lang="en-US" smtClean="0"/>
              <a:t>9/23/16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B7D38-6CD8-CC4F-B3D1-5C5DE0E920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C46EE-4F22-E048-8E4C-CD3CD15C0D0B}" type="datetimeFigureOut">
              <a:rPr lang="en-US" smtClean="0"/>
              <a:t>9/23/16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B7D38-6CD8-CC4F-B3D1-5C5DE0E920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53C46EE-4F22-E048-8E4C-CD3CD15C0D0B}" type="datetimeFigureOut">
              <a:rPr lang="en-US" smtClean="0"/>
              <a:t>9/23/16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B7D38-6CD8-CC4F-B3D1-5C5DE0E92092}"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42900"/>
            <a:ext cx="7772400" cy="11049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838200" y="1752600"/>
            <a:ext cx="3810000" cy="4114800"/>
          </a:xfrm>
        </p:spPr>
        <p:txBody>
          <a:bodyPr rtlCol="0">
            <a:normAutofit/>
          </a:bodyPr>
          <a:lstStyle/>
          <a:p>
            <a:pPr lvl="0"/>
            <a:endParaRPr lang="en-US" noProof="0"/>
          </a:p>
        </p:txBody>
      </p:sp>
      <p:sp>
        <p:nvSpPr>
          <p:cNvPr id="4" name="Text Placeholder 3"/>
          <p:cNvSpPr>
            <a:spLocks noGrp="1"/>
          </p:cNvSpPr>
          <p:nvPr>
            <p:ph type="body" sz="half" idx="2"/>
          </p:nvPr>
        </p:nvSpPr>
        <p:spPr>
          <a:xfrm>
            <a:off x="48006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81000" y="6323013"/>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3013"/>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858000" y="6323013"/>
            <a:ext cx="1905000" cy="457200"/>
          </a:xfrm>
        </p:spPr>
        <p:txBody>
          <a:bodyPr/>
          <a:lstStyle>
            <a:lvl1pPr>
              <a:defRPr/>
            </a:lvl1pPr>
          </a:lstStyle>
          <a:p>
            <a:pPr>
              <a:defRPr/>
            </a:pPr>
            <a:fld id="{09840520-8089-5844-BD52-5476D7564E1C}" type="slidenum">
              <a:rPr lang="en-US"/>
              <a:pPr>
                <a:defRPr/>
              </a:pPr>
              <a:t>‹#›</a:t>
            </a:fld>
            <a:endParaRPr lang="en-US"/>
          </a:p>
        </p:txBody>
      </p:sp>
    </p:spTree>
    <p:extLst>
      <p:ext uri="{BB962C8B-B14F-4D97-AF65-F5344CB8AC3E}">
        <p14:creationId xmlns:p14="http://schemas.microsoft.com/office/powerpoint/2010/main" val="3480345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3429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752600"/>
            <a:ext cx="3810000" cy="4114800"/>
          </a:xfrm>
        </p:spPr>
        <p:txBody>
          <a:bodyPr rtlCol="0">
            <a:normAutofit/>
          </a:bodyPr>
          <a:lstStyle/>
          <a:p>
            <a:pPr lvl="0"/>
            <a:endParaRPr lang="en-US" noProof="0"/>
          </a:p>
        </p:txBody>
      </p:sp>
      <p:sp>
        <p:nvSpPr>
          <p:cNvPr id="5" name="Date Placeholder 4"/>
          <p:cNvSpPr>
            <a:spLocks noGrp="1"/>
          </p:cNvSpPr>
          <p:nvPr>
            <p:ph type="dt" sz="half" idx="10"/>
          </p:nvPr>
        </p:nvSpPr>
        <p:spPr>
          <a:xfrm>
            <a:off x="381000" y="6323013"/>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3013"/>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858000" y="6323013"/>
            <a:ext cx="1905000" cy="457200"/>
          </a:xfrm>
        </p:spPr>
        <p:txBody>
          <a:bodyPr/>
          <a:lstStyle>
            <a:lvl1pPr>
              <a:defRPr/>
            </a:lvl1pPr>
          </a:lstStyle>
          <a:p>
            <a:pPr>
              <a:defRPr/>
            </a:pPr>
            <a:fld id="{AAED87C8-614D-304E-B472-ED384A60DB97}" type="slidenum">
              <a:rPr lang="en-US"/>
              <a:pPr>
                <a:defRPr/>
              </a:pPr>
              <a:t>‹#›</a:t>
            </a:fld>
            <a:endParaRPr lang="en-US"/>
          </a:p>
        </p:txBody>
      </p:sp>
    </p:spTree>
    <p:extLst>
      <p:ext uri="{BB962C8B-B14F-4D97-AF65-F5344CB8AC3E}">
        <p14:creationId xmlns:p14="http://schemas.microsoft.com/office/powerpoint/2010/main" val="138559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C46EE-4F22-E048-8E4C-CD3CD15C0D0B}" type="datetimeFigureOut">
              <a:rPr lang="en-US" smtClean="0"/>
              <a:t>9/23/16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B7D38-6CD8-CC4F-B3D1-5C5DE0E9209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C46EE-4F22-E048-8E4C-CD3CD15C0D0B}" type="datetimeFigureOut">
              <a:rPr lang="en-US" smtClean="0"/>
              <a:t>9/23/16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B7D38-6CD8-CC4F-B3D1-5C5DE0E920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53C46EE-4F22-E048-8E4C-CD3CD15C0D0B}" type="datetimeFigureOut">
              <a:rPr lang="en-US" smtClean="0"/>
              <a:t>9/23/16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B7D38-6CD8-CC4F-B3D1-5C5DE0E92092}"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3C46EE-4F22-E048-8E4C-CD3CD15C0D0B}" type="datetimeFigureOut">
              <a:rPr lang="en-US" smtClean="0"/>
              <a:t>9/23/16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B7D38-6CD8-CC4F-B3D1-5C5DE0E920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3C46EE-4F22-E048-8E4C-CD3CD15C0D0B}" type="datetimeFigureOut">
              <a:rPr lang="en-US" smtClean="0"/>
              <a:t>9/23/16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B7D38-6CD8-CC4F-B3D1-5C5DE0E920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53C46EE-4F22-E048-8E4C-CD3CD15C0D0B}" type="datetimeFigureOut">
              <a:rPr lang="en-US" smtClean="0"/>
              <a:t>9/23/16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1B7D38-6CD8-CC4F-B3D1-5C5DE0E920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53C46EE-4F22-E048-8E4C-CD3CD15C0D0B}" type="datetimeFigureOut">
              <a:rPr lang="en-US" smtClean="0"/>
              <a:t>9/23/16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B7D38-6CD8-CC4F-B3D1-5C5DE0E92092}"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C46EE-4F22-E048-8E4C-CD3CD15C0D0B}" type="datetimeFigureOut">
              <a:rPr lang="en-US" smtClean="0"/>
              <a:t>9/23/16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B7D38-6CD8-CC4F-B3D1-5C5DE0E92092}"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53C46EE-4F22-E048-8E4C-CD3CD15C0D0B}" type="datetimeFigureOut">
              <a:rPr lang="en-US" smtClean="0"/>
              <a:t>9/23/16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E1B7D38-6CD8-CC4F-B3D1-5C5DE0E92092}"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5.wmf"/><Relationship Id="rId1" Type="http://schemas.openxmlformats.org/officeDocument/2006/relationships/vmlDrawing" Target="../drawings/vmlDrawing3.vml"/><Relationship Id="rId2"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6.wmf"/><Relationship Id="rId1" Type="http://schemas.openxmlformats.org/officeDocument/2006/relationships/vmlDrawing" Target="../drawings/vmlDrawing4.vml"/><Relationship Id="rId2"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5.bin"/><Relationship Id="rId5" Type="http://schemas.openxmlformats.org/officeDocument/2006/relationships/image" Target="../media/image7.wmf"/><Relationship Id="rId1" Type="http://schemas.openxmlformats.org/officeDocument/2006/relationships/vmlDrawing" Target="../drawings/vmlDrawing5.vml"/><Relationship Id="rId2"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8.wmf"/><Relationship Id="rId1" Type="http://schemas.openxmlformats.org/officeDocument/2006/relationships/vmlDrawing" Target="../drawings/vmlDrawing6.vml"/><Relationship Id="rId2"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2.bin"/><Relationship Id="rId5"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838200" y="1066800"/>
            <a:ext cx="7772400" cy="1779588"/>
          </a:xfrm>
        </p:spPr>
        <p:txBody>
          <a:bodyPr/>
          <a:lstStyle/>
          <a:p>
            <a:pPr eaLnBrk="1" hangingPunct="1"/>
            <a:r>
              <a:rPr lang="en-US" sz="6000" b="1" dirty="0">
                <a:latin typeface="Comic Sans MS" charset="0"/>
              </a:rPr>
              <a:t>Week Seven</a:t>
            </a:r>
            <a:endParaRPr lang="en-US" b="1" dirty="0">
              <a:latin typeface="Comic Sans MS" charset="0"/>
            </a:endParaRPr>
          </a:p>
        </p:txBody>
      </p:sp>
      <p:sp>
        <p:nvSpPr>
          <p:cNvPr id="16386" name="Rectangle 3"/>
          <p:cNvSpPr>
            <a:spLocks noGrp="1" noChangeArrowheads="1"/>
          </p:cNvSpPr>
          <p:nvPr>
            <p:ph type="subTitle" idx="1"/>
          </p:nvPr>
        </p:nvSpPr>
        <p:spPr>
          <a:xfrm>
            <a:off x="1371600" y="3556000"/>
            <a:ext cx="6400800" cy="1473200"/>
          </a:xfrm>
        </p:spPr>
        <p:txBody>
          <a:bodyPr>
            <a:normAutofit/>
          </a:bodyPr>
          <a:lstStyle/>
          <a:p>
            <a:pPr eaLnBrk="1" hangingPunct="1"/>
            <a:r>
              <a:rPr lang="en-US" sz="3600" dirty="0">
                <a:solidFill>
                  <a:srgbClr val="000090"/>
                </a:solidFill>
                <a:latin typeface="Comic Sans MS" charset="0"/>
              </a:rPr>
              <a:t>Behavior Problems continued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
          <p:cNvSpPr>
            <a:spLocks noGrp="1"/>
          </p:cNvSpPr>
          <p:nvPr>
            <p:ph type="title"/>
          </p:nvPr>
        </p:nvSpPr>
        <p:spPr/>
        <p:txBody>
          <a:bodyPr/>
          <a:lstStyle/>
          <a:p>
            <a:r>
              <a:rPr lang="en-US" b="1" dirty="0">
                <a:latin typeface="Comic Sans MS"/>
                <a:cs typeface="Comic Sans MS"/>
              </a:rPr>
              <a:t>Planned Ignoring</a:t>
            </a:r>
          </a:p>
        </p:txBody>
      </p:sp>
      <p:sp>
        <p:nvSpPr>
          <p:cNvPr id="4" name="Rectangle 3"/>
          <p:cNvSpPr>
            <a:spLocks noGrp="1" noChangeArrowheads="1"/>
          </p:cNvSpPr>
          <p:nvPr>
            <p:ph idx="1"/>
          </p:nvPr>
        </p:nvSpPr>
        <p:spPr>
          <a:xfrm>
            <a:off x="457200" y="1832429"/>
            <a:ext cx="8458200" cy="4720771"/>
          </a:xfrm>
        </p:spPr>
        <p:txBody>
          <a:bodyPr rtlCol="0">
            <a:normAutofit fontScale="92500"/>
          </a:bodyPr>
          <a:lstStyle/>
          <a:p>
            <a:pPr lvl="1" indent="-274320" eaLnBrk="1" fontAlgn="auto" hangingPunct="1">
              <a:lnSpc>
                <a:spcPct val="120000"/>
              </a:lnSpc>
              <a:spcAft>
                <a:spcPts val="0"/>
              </a:spcAft>
              <a:buFont typeface="Symbol" pitchFamily="18" charset="2"/>
              <a:buChar char=""/>
              <a:defRPr/>
            </a:pPr>
            <a:r>
              <a:rPr lang="en-US" sz="3000" dirty="0">
                <a:effectLst>
                  <a:outerShdw blurRad="38100" dist="38100" dir="2700000" algn="tl">
                    <a:srgbClr val="DDDDDD"/>
                  </a:outerShdw>
                </a:effectLst>
                <a:latin typeface="Comic Sans MS" charset="0"/>
                <a:ea typeface="+mn-ea"/>
              </a:rPr>
              <a:t>R</a:t>
            </a:r>
            <a:r>
              <a:rPr lang="en-US" sz="3000" dirty="0" smtClean="0">
                <a:effectLst>
                  <a:outerShdw blurRad="38100" dist="38100" dir="2700000" algn="tl">
                    <a:srgbClr val="DDDDDD"/>
                  </a:outerShdw>
                </a:effectLst>
                <a:latin typeface="Comic Sans MS" charset="0"/>
                <a:ea typeface="+mn-ea"/>
              </a:rPr>
              <a:t>emoving </a:t>
            </a:r>
            <a:r>
              <a:rPr lang="en-US" sz="3000" dirty="0">
                <a:effectLst>
                  <a:outerShdw blurRad="38100" dist="38100" dir="2700000" algn="tl">
                    <a:srgbClr val="DDDDDD"/>
                  </a:outerShdw>
                </a:effectLst>
                <a:latin typeface="Comic Sans MS" charset="0"/>
                <a:ea typeface="+mn-ea"/>
              </a:rPr>
              <a:t>all eye contact</a:t>
            </a:r>
          </a:p>
          <a:p>
            <a:pPr lvl="1" indent="-274320" eaLnBrk="1" fontAlgn="auto" hangingPunct="1">
              <a:lnSpc>
                <a:spcPct val="120000"/>
              </a:lnSpc>
              <a:spcAft>
                <a:spcPts val="0"/>
              </a:spcAft>
              <a:buFont typeface="Symbol" pitchFamily="18" charset="2"/>
              <a:buChar char=""/>
              <a:defRPr/>
            </a:pPr>
            <a:r>
              <a:rPr lang="en-US" sz="3000" dirty="0" smtClean="0">
                <a:effectLst>
                  <a:outerShdw blurRad="38100" dist="38100" dir="2700000" algn="tl">
                    <a:srgbClr val="DDDDDD"/>
                  </a:outerShdw>
                </a:effectLst>
                <a:latin typeface="Comic Sans MS" charset="0"/>
                <a:ea typeface="+mn-ea"/>
              </a:rPr>
              <a:t>Not </a:t>
            </a:r>
            <a:r>
              <a:rPr lang="en-US" sz="3000" dirty="0">
                <a:effectLst>
                  <a:outerShdw blurRad="38100" dist="38100" dir="2700000" algn="tl">
                    <a:srgbClr val="DDDDDD"/>
                  </a:outerShdw>
                </a:effectLst>
                <a:latin typeface="Comic Sans MS" charset="0"/>
                <a:ea typeface="+mn-ea"/>
              </a:rPr>
              <a:t>talking to or about your child</a:t>
            </a:r>
          </a:p>
          <a:p>
            <a:pPr lvl="1" indent="-274320" eaLnBrk="1" fontAlgn="auto" hangingPunct="1">
              <a:lnSpc>
                <a:spcPct val="120000"/>
              </a:lnSpc>
              <a:spcAft>
                <a:spcPts val="0"/>
              </a:spcAft>
              <a:buFont typeface="Symbol" pitchFamily="18" charset="2"/>
              <a:buChar char=""/>
              <a:defRPr/>
            </a:pPr>
            <a:r>
              <a:rPr lang="en-US" sz="3000" dirty="0" smtClean="0">
                <a:effectLst>
                  <a:outerShdw blurRad="38100" dist="38100" dir="2700000" algn="tl">
                    <a:srgbClr val="DDDDDD"/>
                  </a:outerShdw>
                </a:effectLst>
                <a:latin typeface="Comic Sans MS" charset="0"/>
                <a:ea typeface="+mn-ea"/>
              </a:rPr>
              <a:t>Removing </a:t>
            </a:r>
            <a:r>
              <a:rPr lang="en-US" sz="3000" dirty="0">
                <a:effectLst>
                  <a:outerShdw blurRad="38100" dist="38100" dir="2700000" algn="tl">
                    <a:srgbClr val="DDDDDD"/>
                  </a:outerShdw>
                </a:effectLst>
                <a:latin typeface="Comic Sans MS" charset="0"/>
                <a:ea typeface="+mn-ea"/>
              </a:rPr>
              <a:t>body proximity (when appropriate</a:t>
            </a:r>
            <a:r>
              <a:rPr lang="en-US" sz="3000" dirty="0" smtClean="0">
                <a:effectLst>
                  <a:outerShdw blurRad="38100" dist="38100" dir="2700000" algn="tl">
                    <a:srgbClr val="DDDDDD"/>
                  </a:outerShdw>
                </a:effectLst>
                <a:latin typeface="Comic Sans MS" charset="0"/>
                <a:ea typeface="+mn-ea"/>
              </a:rPr>
              <a:t>)</a:t>
            </a:r>
          </a:p>
          <a:p>
            <a:pPr marL="301943" lvl="1" indent="0" eaLnBrk="1" fontAlgn="auto" hangingPunct="1">
              <a:lnSpc>
                <a:spcPct val="120000"/>
              </a:lnSpc>
              <a:spcAft>
                <a:spcPts val="0"/>
              </a:spcAft>
              <a:buFont typeface="Symbol" charset="0"/>
              <a:buNone/>
              <a:defRPr/>
            </a:pPr>
            <a:r>
              <a:rPr lang="en-US" sz="3000" dirty="0" smtClean="0">
                <a:effectLst>
                  <a:outerShdw blurRad="38100" dist="38100" dir="2700000" algn="tl">
                    <a:srgbClr val="DDDDDD"/>
                  </a:outerShdw>
                </a:effectLst>
                <a:latin typeface="Comic Sans MS" charset="0"/>
                <a:ea typeface="+mn-ea"/>
              </a:rPr>
              <a:t>Use when your child is engaging in behavior problems that are mild-moderate where the function is seeking attention in a non-</a:t>
            </a:r>
            <a:r>
              <a:rPr lang="en-US" sz="3000" dirty="0" err="1" smtClean="0">
                <a:effectLst>
                  <a:outerShdw blurRad="38100" dist="38100" dir="2700000" algn="tl">
                    <a:srgbClr val="DDDDDD"/>
                  </a:outerShdw>
                </a:effectLst>
                <a:latin typeface="Comic Sans MS" charset="0"/>
                <a:ea typeface="+mn-ea"/>
              </a:rPr>
              <a:t>demaid</a:t>
            </a:r>
            <a:r>
              <a:rPr lang="en-US" sz="3000" dirty="0" smtClean="0">
                <a:effectLst>
                  <a:outerShdw blurRad="38100" dist="38100" dir="2700000" algn="tl">
                    <a:srgbClr val="DDDDDD"/>
                  </a:outerShdw>
                </a:effectLst>
                <a:latin typeface="Comic Sans MS" charset="0"/>
                <a:ea typeface="+mn-ea"/>
              </a:rPr>
              <a:t> situation and/or with physical assistance when escaping from a demand situation</a:t>
            </a:r>
            <a:endParaRPr lang="en-US" sz="3000" dirty="0">
              <a:latin typeface="Comic Sans MS" charset="0"/>
              <a:ea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2"/>
          <p:cNvSpPr>
            <a:spLocks noGrp="1"/>
          </p:cNvSpPr>
          <p:nvPr>
            <p:ph type="title"/>
          </p:nvPr>
        </p:nvSpPr>
        <p:spPr/>
        <p:txBody>
          <a:bodyPr>
            <a:normAutofit fontScale="90000"/>
          </a:bodyPr>
          <a:lstStyle/>
          <a:p>
            <a:r>
              <a:rPr lang="en-US" b="1" dirty="0" smtClean="0">
                <a:latin typeface="Comic Sans MS"/>
                <a:cs typeface="Comic Sans MS"/>
              </a:rPr>
              <a:t>Video: </a:t>
            </a:r>
            <a:r>
              <a:rPr lang="en-US" b="1" dirty="0">
                <a:latin typeface="Comic Sans MS"/>
                <a:cs typeface="Comic Sans MS"/>
              </a:rPr>
              <a:t>Using Planned </a:t>
            </a:r>
            <a:r>
              <a:rPr lang="en-US" b="1" dirty="0" smtClean="0">
                <a:latin typeface="Comic Sans MS"/>
                <a:cs typeface="Comic Sans MS"/>
              </a:rPr>
              <a:t>Ignoring with some physical assistance </a:t>
            </a:r>
            <a:endParaRPr lang="en-US" b="1" dirty="0">
              <a:latin typeface="Comic Sans MS"/>
              <a:cs typeface="Comic Sans MS"/>
            </a:endParaRPr>
          </a:p>
        </p:txBody>
      </p:sp>
      <p:sp>
        <p:nvSpPr>
          <p:cNvPr id="2" name="Content Placeholder 1"/>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4"/>
          <p:cNvSpPr>
            <a:spLocks noGrp="1"/>
          </p:cNvSpPr>
          <p:nvPr>
            <p:ph type="title"/>
          </p:nvPr>
        </p:nvSpPr>
        <p:spPr>
          <a:xfrm>
            <a:off x="217713" y="338328"/>
            <a:ext cx="8781143" cy="1252728"/>
          </a:xfrm>
        </p:spPr>
        <p:txBody>
          <a:bodyPr>
            <a:normAutofit fontScale="90000"/>
          </a:bodyPr>
          <a:lstStyle/>
          <a:p>
            <a:r>
              <a:rPr lang="en-US" b="1" dirty="0">
                <a:latin typeface="Comic Sans MS"/>
                <a:cs typeface="Comic Sans MS"/>
              </a:rPr>
              <a:t>Video </a:t>
            </a:r>
            <a:r>
              <a:rPr lang="en-US" b="1" dirty="0" smtClean="0">
                <a:latin typeface="Comic Sans MS"/>
                <a:cs typeface="Comic Sans MS"/>
              </a:rPr>
              <a:t>using </a:t>
            </a:r>
            <a:r>
              <a:rPr lang="en-US" b="1" dirty="0">
                <a:latin typeface="Comic Sans MS"/>
                <a:cs typeface="Comic Sans MS"/>
              </a:rPr>
              <a:t>Planned </a:t>
            </a:r>
            <a:r>
              <a:rPr lang="en-US" b="1" dirty="0" smtClean="0">
                <a:latin typeface="Comic Sans MS"/>
                <a:cs typeface="Comic Sans MS"/>
              </a:rPr>
              <a:t>Ignoring and redirection with physical guidance</a:t>
            </a:r>
            <a:endParaRPr lang="en-US" b="1" dirty="0">
              <a:latin typeface="Comic Sans MS"/>
              <a:cs typeface="Comic Sans MS"/>
            </a:endParaRPr>
          </a:p>
        </p:txBody>
      </p:sp>
      <p:sp>
        <p:nvSpPr>
          <p:cNvPr id="2" name="Content Placeholder 1"/>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800" b="1" dirty="0" smtClean="0">
                <a:effectLst>
                  <a:outerShdw blurRad="38100" dist="38100" dir="2700000" algn="tl">
                    <a:srgbClr val="DDDDDD"/>
                  </a:outerShdw>
                </a:effectLst>
                <a:latin typeface="Comic Sans MS" charset="0"/>
                <a:ea typeface="+mj-ea"/>
                <a:cs typeface="+mj-cs"/>
              </a:rPr>
              <a:t>Planned Ignoring </a:t>
            </a:r>
            <a:r>
              <a:rPr lang="en-US" sz="3800" b="1" dirty="0">
                <a:effectLst>
                  <a:outerShdw blurRad="38100" dist="38100" dir="2700000" algn="tl">
                    <a:srgbClr val="DDDDDD"/>
                  </a:outerShdw>
                </a:effectLst>
                <a:latin typeface="Comic Sans MS" charset="0"/>
                <a:ea typeface="+mj-ea"/>
                <a:cs typeface="+mj-cs"/>
              </a:rPr>
              <a:t>and </a:t>
            </a:r>
            <a:r>
              <a:rPr lang="en-US" sz="3800" b="1" dirty="0" smtClean="0">
                <a:effectLst>
                  <a:outerShdw blurRad="38100" dist="38100" dir="2700000" algn="tl">
                    <a:srgbClr val="DDDDDD"/>
                  </a:outerShdw>
                </a:effectLst>
                <a:latin typeface="Comic Sans MS" charset="0"/>
                <a:ea typeface="+mj-ea"/>
                <a:cs typeface="+mj-cs"/>
              </a:rPr>
              <a:t>Forced Compliance (when it is necessary for the child to do the task requested)</a:t>
            </a:r>
            <a:endParaRPr lang="en-US" b="1" dirty="0">
              <a:effectLst>
                <a:outerShdw blurRad="38100" dist="38100" dir="2700000" algn="tl">
                  <a:srgbClr val="DDDDDD"/>
                </a:outerShdw>
              </a:effectLst>
              <a:latin typeface="Comic Sans MS" charset="0"/>
              <a:ea typeface="+mj-ea"/>
              <a:cs typeface="+mj-cs"/>
            </a:endParaRPr>
          </a:p>
        </p:txBody>
      </p:sp>
      <p:sp>
        <p:nvSpPr>
          <p:cNvPr id="11267" name="Rectangle 3"/>
          <p:cNvSpPr>
            <a:spLocks noGrp="1" noChangeArrowheads="1"/>
          </p:cNvSpPr>
          <p:nvPr>
            <p:ph sz="quarter" idx="13"/>
          </p:nvPr>
        </p:nvSpPr>
        <p:spPr>
          <a:xfrm>
            <a:off x="304800" y="2322286"/>
            <a:ext cx="4038600" cy="4401457"/>
          </a:xfrm>
        </p:spPr>
        <p:txBody>
          <a:bodyPr rtlCol="0">
            <a:normAutofit/>
          </a:bodyPr>
          <a:lstStyle/>
          <a:p>
            <a:pPr marL="274320" indent="-274320" eaLnBrk="1" fontAlgn="auto" hangingPunct="1">
              <a:spcAft>
                <a:spcPts val="0"/>
              </a:spcAft>
              <a:buFont typeface="Symbol" pitchFamily="18" charset="2"/>
              <a:buChar char=""/>
              <a:defRPr/>
            </a:pPr>
            <a:r>
              <a:rPr lang="en-US" sz="2600" dirty="0" smtClean="0">
                <a:effectLst>
                  <a:outerShdw blurRad="38100" dist="38100" dir="2700000" algn="tl">
                    <a:srgbClr val="DDDDDD"/>
                  </a:outerShdw>
                </a:effectLst>
                <a:latin typeface="Comic Sans MS" charset="0"/>
                <a:ea typeface="+mn-ea"/>
              </a:rPr>
              <a:t>PLANNED IGNORING</a:t>
            </a:r>
            <a:endParaRPr lang="en-US" sz="2600" dirty="0">
              <a:effectLst>
                <a:outerShdw blurRad="38100" dist="38100" dir="2700000" algn="tl">
                  <a:srgbClr val="DDDDDD"/>
                </a:outerShdw>
              </a:effectLst>
              <a:latin typeface="Comic Sans MS" charset="0"/>
              <a:ea typeface="+mn-ea"/>
            </a:endParaRPr>
          </a:p>
          <a:p>
            <a:pPr lvl="1" indent="-274320" eaLnBrk="1" fontAlgn="auto" hangingPunct="1">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rPr>
              <a:t>removing all eye contact</a:t>
            </a:r>
          </a:p>
          <a:p>
            <a:pPr lvl="1" indent="-274320" eaLnBrk="1" fontAlgn="auto" hangingPunct="1">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rPr>
              <a:t>not talking to or about your child</a:t>
            </a:r>
          </a:p>
          <a:p>
            <a:pPr lvl="1" indent="-274320" eaLnBrk="1" fontAlgn="auto" hangingPunct="1">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rPr>
              <a:t>removing body proximity (when appropriate)</a:t>
            </a:r>
            <a:endParaRPr lang="en-US" sz="2600" dirty="0">
              <a:latin typeface="Comic Sans MS" charset="0"/>
              <a:ea typeface="+mn-ea"/>
            </a:endParaRPr>
          </a:p>
        </p:txBody>
      </p:sp>
      <p:sp>
        <p:nvSpPr>
          <p:cNvPr id="11268" name="Rectangle 4"/>
          <p:cNvSpPr>
            <a:spLocks noGrp="1" noChangeArrowheads="1"/>
          </p:cNvSpPr>
          <p:nvPr>
            <p:ph sz="quarter" idx="14"/>
          </p:nvPr>
        </p:nvSpPr>
        <p:spPr>
          <a:xfrm>
            <a:off x="4343400" y="2304143"/>
            <a:ext cx="4495800" cy="4325257"/>
          </a:xfrm>
        </p:spPr>
        <p:txBody>
          <a:bodyPr rtlCol="0">
            <a:normAutofit/>
          </a:bodyPr>
          <a:lstStyle/>
          <a:p>
            <a:pPr marL="274320" indent="-274320" eaLnBrk="1" fontAlgn="auto" hangingPunct="1">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rPr>
              <a:t>FORCED COMPLIANCE</a:t>
            </a:r>
          </a:p>
          <a:p>
            <a:pPr lvl="1" indent="-274320" eaLnBrk="1" fontAlgn="auto" hangingPunct="1">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rPr>
              <a:t>ignoring the off-task behavior while physically assisting your child in completing the required task (I.e., ignoring screaming while physically assisting your child to put his clothes in the hamper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2"/>
          <p:cNvSpPr>
            <a:spLocks noGrp="1"/>
          </p:cNvSpPr>
          <p:nvPr>
            <p:ph type="title"/>
          </p:nvPr>
        </p:nvSpPr>
        <p:spPr>
          <a:xfrm>
            <a:off x="152400" y="338138"/>
            <a:ext cx="8534400" cy="1252537"/>
          </a:xfrm>
        </p:spPr>
        <p:txBody>
          <a:bodyPr>
            <a:normAutofit/>
          </a:bodyPr>
          <a:lstStyle/>
          <a:p>
            <a:r>
              <a:rPr lang="en-US" b="1" dirty="0">
                <a:latin typeface="Candara" charset="0"/>
              </a:rPr>
              <a:t>Video 2 – Refusal to eat with a </a:t>
            </a:r>
            <a:r>
              <a:rPr lang="en-US" b="1" dirty="0" smtClean="0">
                <a:latin typeface="Candara" charset="0"/>
              </a:rPr>
              <a:t>fork</a:t>
            </a:r>
            <a:endParaRPr lang="en-US" b="1" dirty="0">
              <a:latin typeface="Candara" charset="0"/>
            </a:endParaRPr>
          </a:p>
        </p:txBody>
      </p:sp>
      <p:sp>
        <p:nvSpPr>
          <p:cNvPr id="2" name="Content Placeholder 1"/>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81000"/>
            <a:ext cx="7772400" cy="943429"/>
          </a:xfrm>
        </p:spPr>
        <p:txBody>
          <a:bodyPr rtlCol="0">
            <a:normAutofit/>
          </a:bodyPr>
          <a:lstStyle/>
          <a:p>
            <a:pPr eaLnBrk="1" fontAlgn="auto" hangingPunct="1">
              <a:spcAft>
                <a:spcPts val="0"/>
              </a:spcAft>
              <a:defRPr/>
            </a:pPr>
            <a:r>
              <a:rPr lang="en-US" b="1" dirty="0">
                <a:effectLst>
                  <a:outerShdw blurRad="38100" dist="38100" dir="2700000" algn="tl">
                    <a:srgbClr val="DDDDDD"/>
                  </a:outerShdw>
                </a:effectLst>
                <a:latin typeface="Comic Sans MS" charset="0"/>
                <a:ea typeface="+mj-ea"/>
                <a:cs typeface="+mj-cs"/>
              </a:rPr>
              <a:t>Other Consequences</a:t>
            </a:r>
          </a:p>
        </p:txBody>
      </p:sp>
      <p:graphicFrame>
        <p:nvGraphicFramePr>
          <p:cNvPr id="27650" name="Object 3"/>
          <p:cNvGraphicFramePr>
            <a:graphicFrameLocks noGrp="1" noChangeAspect="1"/>
          </p:cNvGraphicFramePr>
          <p:nvPr>
            <p:ph type="clipArt" sz="half" idx="1"/>
          </p:nvPr>
        </p:nvGraphicFramePr>
        <p:xfrm>
          <a:off x="304800" y="2209800"/>
          <a:ext cx="2135188" cy="1905000"/>
        </p:xfrm>
        <a:graphic>
          <a:graphicData uri="http://schemas.openxmlformats.org/presentationml/2006/ole">
            <mc:AlternateContent xmlns:mc="http://schemas.openxmlformats.org/markup-compatibility/2006">
              <mc:Choice xmlns:v="urn:schemas-microsoft-com:vml" Requires="v">
                <p:oleObj spid="_x0000_s19468" name="ClipArt" r:id="rId3" imgW="914400" imgH="814848" progId="MS_ClipArt_Gallery.2">
                  <p:embed/>
                </p:oleObj>
              </mc:Choice>
              <mc:Fallback>
                <p:oleObj name="ClipArt" r:id="rId3" imgW="914400" imgH="814848" progId="MS_ClipArt_Gallery.2">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09800"/>
                        <a:ext cx="21351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6" name="Rectangle 4"/>
          <p:cNvSpPr>
            <a:spLocks noGrp="1" noChangeArrowheads="1"/>
          </p:cNvSpPr>
          <p:nvPr>
            <p:ph type="body" sz="half" idx="2"/>
          </p:nvPr>
        </p:nvSpPr>
        <p:spPr>
          <a:xfrm>
            <a:off x="2819400" y="1351643"/>
            <a:ext cx="6096000" cy="4648200"/>
          </a:xfrm>
        </p:spPr>
        <p:txBody>
          <a:bodyPr rtlCol="0">
            <a:noAutofit/>
          </a:bodyPr>
          <a:lstStyle/>
          <a:p>
            <a:pPr marL="274320" indent="-274320" eaLnBrk="1" fontAlgn="auto" hangingPunct="1">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rPr>
              <a:t>Redirection</a:t>
            </a:r>
          </a:p>
          <a:p>
            <a:pPr lvl="1" indent="-274320" eaLnBrk="1" fontAlgn="auto" hangingPunct="1">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rPr>
              <a:t>ignoring inappropriate behaviors while directing the child to incompatible behaviors</a:t>
            </a:r>
          </a:p>
          <a:p>
            <a:pPr marL="274320" indent="-274320" eaLnBrk="1" fontAlgn="auto" hangingPunct="1">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rPr>
              <a:t>Restitution</a:t>
            </a:r>
          </a:p>
          <a:p>
            <a:pPr lvl="1" indent="-274320" eaLnBrk="1" fontAlgn="auto" hangingPunct="1">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rPr>
              <a:t>requiring the child to return the environment to it</a:t>
            </a:r>
            <a:r>
              <a:rPr lang="ja-JP" altLang="en-US" sz="2600" dirty="0">
                <a:effectLst>
                  <a:outerShdw blurRad="38100" dist="38100" dir="2700000" algn="tl">
                    <a:srgbClr val="DDDDDD"/>
                  </a:outerShdw>
                </a:effectLst>
                <a:latin typeface="Arial"/>
                <a:ea typeface="+mn-ea"/>
              </a:rPr>
              <a:t>’</a:t>
            </a:r>
            <a:r>
              <a:rPr lang="en-US" sz="2600" dirty="0">
                <a:effectLst>
                  <a:outerShdw blurRad="38100" dist="38100" dir="2700000" algn="tl">
                    <a:srgbClr val="DDDDDD"/>
                  </a:outerShdw>
                </a:effectLst>
                <a:latin typeface="Comic Sans MS" charset="0"/>
                <a:ea typeface="+mn-ea"/>
              </a:rPr>
              <a:t>s condition prior to the behavior problem</a:t>
            </a:r>
          </a:p>
          <a:p>
            <a:pPr marL="274320" indent="-274320" eaLnBrk="1" fontAlgn="auto" hangingPunct="1">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rPr>
              <a:t>Response </a:t>
            </a:r>
            <a:r>
              <a:rPr lang="en-US" sz="2600" dirty="0" smtClean="0">
                <a:effectLst>
                  <a:outerShdw blurRad="38100" dist="38100" dir="2700000" algn="tl">
                    <a:srgbClr val="DDDDDD"/>
                  </a:outerShdw>
                </a:effectLst>
                <a:latin typeface="Comic Sans MS" charset="0"/>
                <a:ea typeface="+mn-ea"/>
              </a:rPr>
              <a:t>Cost</a:t>
            </a:r>
            <a:endParaRPr lang="en-US" sz="2600" dirty="0">
              <a:effectLst>
                <a:outerShdw blurRad="38100" dist="38100" dir="2700000" algn="tl">
                  <a:srgbClr val="DDDDDD"/>
                </a:outerShdw>
              </a:effectLst>
              <a:latin typeface="Comic Sans MS" charset="0"/>
              <a:ea typeface="+mn-ea"/>
            </a:endParaRPr>
          </a:p>
          <a:p>
            <a:pPr lvl="1" indent="-274320" eaLnBrk="1" fontAlgn="auto" hangingPunct="1">
              <a:spcAft>
                <a:spcPts val="0"/>
              </a:spcAft>
              <a:buFont typeface="Symbol" pitchFamily="18" charset="2"/>
              <a:buChar char=""/>
              <a:defRPr/>
            </a:pPr>
            <a:r>
              <a:rPr lang="en-US" sz="2600" dirty="0" smtClean="0">
                <a:effectLst>
                  <a:outerShdw blurRad="38100" dist="38100" dir="2700000" algn="tl">
                    <a:srgbClr val="DDDDDD"/>
                  </a:outerShdw>
                </a:effectLst>
                <a:latin typeface="Comic Sans MS" charset="0"/>
                <a:ea typeface="+mn-ea"/>
              </a:rPr>
              <a:t>Removing a an item, time with an activity or token that has already been earned contingently</a:t>
            </a:r>
            <a:endParaRPr lang="en-US" sz="2600" dirty="0">
              <a:effectLst>
                <a:outerShdw blurRad="38100" dist="38100" dir="2700000" algn="tl">
                  <a:srgbClr val="DDDDDD"/>
                </a:outerShdw>
              </a:effectLst>
              <a:latin typeface="Comic Sans MS" charset="0"/>
              <a:ea typeface="+mn-ea"/>
            </a:endParaRPr>
          </a:p>
          <a:p>
            <a:pPr lvl="1" indent="-274320" eaLnBrk="1" fontAlgn="auto" hangingPunct="1">
              <a:spcAft>
                <a:spcPts val="0"/>
              </a:spcAft>
              <a:buFont typeface="Symbol" pitchFamily="18" charset="2"/>
              <a:buChar char=""/>
              <a:defRPr/>
            </a:pPr>
            <a:endParaRPr lang="en-US" sz="2400" dirty="0">
              <a:effectLst>
                <a:outerShdw blurRad="38100" dist="38100" dir="2700000" algn="tl">
                  <a:srgbClr val="DDDDDD"/>
                </a:outerShdw>
              </a:effectLst>
              <a:latin typeface="Comic Sans MS" charset="0"/>
              <a:ea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1770743"/>
            <a:ext cx="8458200" cy="5087257"/>
          </a:xfrm>
        </p:spPr>
        <p:txBody>
          <a:bodyPr rtlCol="0">
            <a:normAutofit/>
          </a:bodyPr>
          <a:lstStyle/>
          <a:p>
            <a:pPr marL="274320" indent="-274320" eaLnBrk="1" fontAlgn="auto" hangingPunct="1">
              <a:lnSpc>
                <a:spcPct val="110000"/>
              </a:lnSpc>
              <a:spcAft>
                <a:spcPts val="0"/>
              </a:spcAft>
              <a:buFont typeface="Symbol" pitchFamily="18" charset="2"/>
              <a:buChar char=""/>
              <a:defRPr/>
            </a:pPr>
            <a:r>
              <a:rPr lang="en-US" sz="3000" dirty="0">
                <a:effectLst>
                  <a:outerShdw blurRad="38100" dist="38100" dir="2700000" algn="tl">
                    <a:srgbClr val="DDDDDD"/>
                  </a:outerShdw>
                </a:effectLst>
                <a:latin typeface="Comic Sans MS" charset="0"/>
                <a:ea typeface="+mn-ea"/>
                <a:cs typeface="+mn-cs"/>
              </a:rPr>
              <a:t>No behavior management program is complete or will be effective unless an alternative behavior is targeted</a:t>
            </a:r>
          </a:p>
          <a:p>
            <a:pPr marL="274320" indent="-274320" eaLnBrk="1" fontAlgn="auto" hangingPunct="1">
              <a:lnSpc>
                <a:spcPct val="110000"/>
              </a:lnSpc>
              <a:spcAft>
                <a:spcPts val="0"/>
              </a:spcAft>
              <a:buFont typeface="Symbol" pitchFamily="18" charset="2"/>
              <a:buChar char=""/>
              <a:defRPr/>
            </a:pPr>
            <a:r>
              <a:rPr lang="en-US" sz="3000" dirty="0">
                <a:effectLst>
                  <a:outerShdw blurRad="38100" dist="38100" dir="2700000" algn="tl">
                    <a:srgbClr val="DDDDDD"/>
                  </a:outerShdw>
                </a:effectLst>
                <a:latin typeface="Comic Sans MS" charset="0"/>
                <a:ea typeface="+mn-ea"/>
                <a:cs typeface="+mn-cs"/>
              </a:rPr>
              <a:t>A child with more skills is less likely to engage in behavior problems</a:t>
            </a:r>
          </a:p>
          <a:p>
            <a:pPr marL="274320" indent="-274320" eaLnBrk="1" fontAlgn="auto" hangingPunct="1">
              <a:lnSpc>
                <a:spcPct val="110000"/>
              </a:lnSpc>
              <a:spcAft>
                <a:spcPts val="0"/>
              </a:spcAft>
              <a:buFont typeface="Symbol" pitchFamily="18" charset="2"/>
              <a:buChar char=""/>
              <a:defRPr/>
            </a:pPr>
            <a:r>
              <a:rPr lang="en-US" sz="3000" dirty="0">
                <a:effectLst>
                  <a:outerShdw blurRad="38100" dist="38100" dir="2700000" algn="tl">
                    <a:srgbClr val="DDDDDD"/>
                  </a:outerShdw>
                </a:effectLst>
                <a:latin typeface="Comic Sans MS" charset="0"/>
                <a:ea typeface="+mn-ea"/>
                <a:cs typeface="+mn-cs"/>
              </a:rPr>
              <a:t>Remember that we started this course with teaching because you have to be good teachers in order to decrease behavior problems</a:t>
            </a:r>
          </a:p>
        </p:txBody>
      </p:sp>
      <p:sp>
        <p:nvSpPr>
          <p:cNvPr id="14338" name="Rectangle 2"/>
          <p:cNvSpPr>
            <a:spLocks noGrp="1" noChangeArrowheads="1"/>
          </p:cNvSpPr>
          <p:nvPr>
            <p:ph type="title"/>
          </p:nvPr>
        </p:nvSpPr>
        <p:spPr>
          <a:xfrm>
            <a:off x="457200" y="315686"/>
            <a:ext cx="8229600" cy="1252538"/>
          </a:xfrm>
        </p:spPr>
        <p:txBody>
          <a:bodyPr rtlCol="0">
            <a:normAutofit fontScale="90000"/>
          </a:bodyPr>
          <a:lstStyle/>
          <a:p>
            <a:pPr eaLnBrk="1" fontAlgn="auto" hangingPunct="1">
              <a:spcAft>
                <a:spcPts val="0"/>
              </a:spcAft>
              <a:defRPr/>
            </a:pPr>
            <a:r>
              <a:rPr lang="en-US" b="1" dirty="0">
                <a:effectLst>
                  <a:outerShdw blurRad="38100" dist="38100" dir="2700000" algn="tl">
                    <a:srgbClr val="DDDDDD"/>
                  </a:outerShdw>
                </a:effectLst>
                <a:latin typeface="Comic Sans MS" charset="0"/>
                <a:ea typeface="+mj-ea"/>
                <a:cs typeface="+mj-cs"/>
              </a:rPr>
              <a:t>Teaching Alternative Behaviors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2159000"/>
            <a:ext cx="8229599" cy="4209143"/>
          </a:xfrm>
        </p:spPr>
        <p:txBody>
          <a:bodyPr rtlCol="0">
            <a:normAutofit/>
          </a:bodyPr>
          <a:lstStyle/>
          <a:p>
            <a:pPr marL="274320" indent="-274320" eaLnBrk="1" fontAlgn="auto" hangingPunct="1">
              <a:spcAft>
                <a:spcPts val="0"/>
              </a:spcAft>
              <a:buFont typeface="Symbol" pitchFamily="18" charset="2"/>
              <a:buChar char=""/>
              <a:defRPr/>
            </a:pPr>
            <a:r>
              <a:rPr lang="en-US" sz="3200" dirty="0">
                <a:solidFill>
                  <a:srgbClr val="FF5050"/>
                </a:solidFill>
                <a:effectLst>
                  <a:outerShdw blurRad="38100" dist="38100" dir="2700000" algn="tl">
                    <a:srgbClr val="DDDDDD"/>
                  </a:outerShdw>
                </a:effectLst>
                <a:latin typeface="Comic Sans MS" charset="0"/>
                <a:ea typeface="+mn-ea"/>
                <a:cs typeface="+mn-cs"/>
              </a:rPr>
              <a:t>View this segment</a:t>
            </a:r>
          </a:p>
          <a:p>
            <a:pPr marL="274320" indent="-274320" eaLnBrk="1" fontAlgn="auto" hangingPunct="1">
              <a:spcAft>
                <a:spcPts val="0"/>
              </a:spcAft>
              <a:buFont typeface="Symbol" pitchFamily="18" charset="2"/>
              <a:buChar char=""/>
              <a:defRPr/>
            </a:pPr>
            <a:r>
              <a:rPr lang="en-US" sz="3200" dirty="0">
                <a:solidFill>
                  <a:srgbClr val="FF5050"/>
                </a:solidFill>
                <a:effectLst>
                  <a:outerShdw blurRad="38100" dist="38100" dir="2700000" algn="tl">
                    <a:srgbClr val="DDDDDD"/>
                  </a:outerShdw>
                </a:effectLst>
                <a:latin typeface="Comic Sans MS" charset="0"/>
                <a:ea typeface="+mn-ea"/>
                <a:cs typeface="+mn-cs"/>
              </a:rPr>
              <a:t>Take ABC data</a:t>
            </a:r>
          </a:p>
          <a:p>
            <a:pPr marL="274320" indent="-274320" eaLnBrk="1" fontAlgn="auto" hangingPunct="1">
              <a:spcAft>
                <a:spcPts val="0"/>
              </a:spcAft>
              <a:buFont typeface="Symbol" pitchFamily="18" charset="2"/>
              <a:buChar char=""/>
              <a:defRPr/>
            </a:pPr>
            <a:r>
              <a:rPr lang="en-US" sz="3200" dirty="0">
                <a:solidFill>
                  <a:srgbClr val="FF5050"/>
                </a:solidFill>
                <a:effectLst>
                  <a:outerShdw blurRad="38100" dist="38100" dir="2700000" algn="tl">
                    <a:srgbClr val="DDDDDD"/>
                  </a:outerShdw>
                </a:effectLst>
                <a:latin typeface="Comic Sans MS" charset="0"/>
                <a:ea typeface="+mn-ea"/>
                <a:cs typeface="+mn-cs"/>
              </a:rPr>
              <a:t>Look for alternative behaviors to reward</a:t>
            </a:r>
          </a:p>
          <a:p>
            <a:pPr marL="274320" indent="-274320" eaLnBrk="1" fontAlgn="auto" hangingPunct="1">
              <a:spcAft>
                <a:spcPts val="0"/>
              </a:spcAft>
              <a:buFont typeface="Symbol" pitchFamily="18" charset="2"/>
              <a:buChar char=""/>
              <a:defRPr/>
            </a:pPr>
            <a:r>
              <a:rPr lang="en-US" sz="3200" dirty="0">
                <a:solidFill>
                  <a:srgbClr val="FF5050"/>
                </a:solidFill>
                <a:effectLst>
                  <a:outerShdw blurRad="38100" dist="38100" dir="2700000" algn="tl">
                    <a:srgbClr val="DDDDDD"/>
                  </a:outerShdw>
                </a:effectLst>
                <a:latin typeface="Comic Sans MS" charset="0"/>
                <a:ea typeface="+mn-ea"/>
                <a:cs typeface="+mn-cs"/>
              </a:rPr>
              <a:t>How could this mother have prevented these behavior problems?</a:t>
            </a:r>
          </a:p>
          <a:p>
            <a:pPr marL="274320" indent="-274320" eaLnBrk="1" fontAlgn="auto" hangingPunct="1">
              <a:spcAft>
                <a:spcPts val="0"/>
              </a:spcAft>
              <a:buFont typeface="Symbol" pitchFamily="18" charset="2"/>
              <a:buChar char=""/>
              <a:defRPr/>
            </a:pPr>
            <a:r>
              <a:rPr lang="en-US" sz="3200" dirty="0">
                <a:solidFill>
                  <a:srgbClr val="FF5050"/>
                </a:solidFill>
                <a:effectLst>
                  <a:outerShdw blurRad="38100" dist="38100" dir="2700000" algn="tl">
                    <a:srgbClr val="DDDDDD"/>
                  </a:outerShdw>
                </a:effectLst>
                <a:latin typeface="Comic Sans MS" charset="0"/>
                <a:ea typeface="+mn-ea"/>
                <a:cs typeface="+mn-cs"/>
              </a:rPr>
              <a:t>Did she miss opportunities to reward appropriate behavior?</a:t>
            </a:r>
          </a:p>
        </p:txBody>
      </p:sp>
      <p:sp>
        <p:nvSpPr>
          <p:cNvPr id="1536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a:solidFill>
                  <a:srgbClr val="FF5050"/>
                </a:solidFill>
                <a:effectLst>
                  <a:outerShdw blurRad="38100" dist="38100" dir="2700000" algn="tl">
                    <a:srgbClr val="DDDDDD"/>
                  </a:outerShdw>
                </a:effectLst>
                <a:latin typeface="Comic Sans MS" charset="0"/>
                <a:ea typeface="+mj-ea"/>
                <a:cs typeface="+mj-cs"/>
              </a:rPr>
              <a:t>Practice Looking for the Alternative Behavior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a:spLocks noGrp="1"/>
          </p:cNvSpPr>
          <p:nvPr>
            <p:ph type="title"/>
          </p:nvPr>
        </p:nvSpPr>
        <p:spPr/>
        <p:txBody>
          <a:bodyPr>
            <a:normAutofit fontScale="90000"/>
          </a:bodyPr>
          <a:lstStyle/>
          <a:p>
            <a:r>
              <a:rPr lang="en-US" b="1" dirty="0">
                <a:latin typeface="Candara" charset="0"/>
              </a:rPr>
              <a:t>Teaching a </a:t>
            </a:r>
            <a:r>
              <a:rPr lang="en-US" b="1" dirty="0" smtClean="0">
                <a:latin typeface="Candara" charset="0"/>
              </a:rPr>
              <a:t>Functionally Equivalent Behavior (FEAB)</a:t>
            </a:r>
            <a:endParaRPr lang="en-US" b="1" dirty="0">
              <a:latin typeface="Candara" charset="0"/>
            </a:endParaRPr>
          </a:p>
        </p:txBody>
      </p:sp>
      <p:sp>
        <p:nvSpPr>
          <p:cNvPr id="2" name="Content Placeholder 1"/>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2"/>
          <p:cNvSpPr>
            <a:spLocks noGrp="1"/>
          </p:cNvSpPr>
          <p:nvPr>
            <p:ph type="title"/>
          </p:nvPr>
        </p:nvSpPr>
        <p:spPr>
          <a:xfrm>
            <a:off x="127000" y="338328"/>
            <a:ext cx="8890000" cy="1252728"/>
          </a:xfrm>
        </p:spPr>
        <p:txBody>
          <a:bodyPr>
            <a:normAutofit fontScale="90000"/>
          </a:bodyPr>
          <a:lstStyle/>
          <a:p>
            <a:r>
              <a:rPr lang="en-US" b="1" dirty="0">
                <a:latin typeface="Comic Sans MS"/>
                <a:cs typeface="Comic Sans MS"/>
              </a:rPr>
              <a:t>Identify the FEABS – Video cont.</a:t>
            </a:r>
          </a:p>
        </p:txBody>
      </p:sp>
      <p:sp>
        <p:nvSpPr>
          <p:cNvPr id="2" name="Content Placeholder 1"/>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872067" y="2140857"/>
            <a:ext cx="7408333" cy="3985306"/>
          </a:xfrm>
        </p:spPr>
        <p:txBody>
          <a:bodyPr rtlCol="0">
            <a:noAutofit/>
          </a:bodyPr>
          <a:lstStyle/>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Review data taken on targeted behavior</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Discuss choosing consequences that are appropriate for each behavior</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Discuss teaching of alternative behaviors</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Practice writing your own behavior program plan</a:t>
            </a:r>
          </a:p>
        </p:txBody>
      </p:sp>
      <p:sp>
        <p:nvSpPr>
          <p:cNvPr id="5122" name="Rectangle 2"/>
          <p:cNvSpPr>
            <a:spLocks noGrp="1" noChangeArrowheads="1"/>
          </p:cNvSpPr>
          <p:nvPr>
            <p:ph type="title"/>
          </p:nvPr>
        </p:nvSpPr>
        <p:spPr/>
        <p:txBody>
          <a:bodyPr rtlCol="0">
            <a:normAutofit/>
          </a:bodyPr>
          <a:lstStyle/>
          <a:p>
            <a:pPr eaLnBrk="1" fontAlgn="auto" hangingPunct="1">
              <a:spcAft>
                <a:spcPts val="0"/>
              </a:spcAft>
              <a:defRPr/>
            </a:pPr>
            <a:r>
              <a:rPr lang="en-US" sz="4800" b="1" dirty="0">
                <a:effectLst>
                  <a:outerShdw blurRad="38100" dist="38100" dir="2700000" algn="tl">
                    <a:srgbClr val="DDDDDD"/>
                  </a:outerShdw>
                </a:effectLst>
                <a:latin typeface="Comic Sans MS" charset="0"/>
                <a:ea typeface="+mj-ea"/>
                <a:cs typeface="+mj-cs"/>
              </a:rPr>
              <a:t>Objectives: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2"/>
          <p:cNvSpPr>
            <a:spLocks noGrp="1"/>
          </p:cNvSpPr>
          <p:nvPr>
            <p:ph type="title"/>
          </p:nvPr>
        </p:nvSpPr>
        <p:spPr/>
        <p:txBody>
          <a:bodyPr>
            <a:normAutofit fontScale="90000"/>
          </a:bodyPr>
          <a:lstStyle/>
          <a:p>
            <a:r>
              <a:rPr lang="en-US" b="1" dirty="0">
                <a:latin typeface="Comic Sans MS"/>
                <a:cs typeface="Comic Sans MS"/>
              </a:rPr>
              <a:t>Video – Teaching FEABs for holding a cat</a:t>
            </a:r>
          </a:p>
        </p:txBody>
      </p:sp>
      <p:sp>
        <p:nvSpPr>
          <p:cNvPr id="2" name="Content Placeholder 1"/>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a:effectLst>
                  <a:outerShdw blurRad="38100" dist="38100" dir="2700000" algn="tl">
                    <a:srgbClr val="DDDDDD"/>
                  </a:outerShdw>
                </a:effectLst>
                <a:latin typeface="Comic Sans MS" charset="0"/>
                <a:ea typeface="+mj-ea"/>
                <a:cs typeface="+mj-cs"/>
              </a:rPr>
              <a:t>Practice on your </a:t>
            </a:r>
            <a:r>
              <a:rPr lang="en-US" b="1" dirty="0" smtClean="0">
                <a:effectLst>
                  <a:outerShdw blurRad="38100" dist="38100" dir="2700000" algn="tl">
                    <a:srgbClr val="DDDDDD"/>
                  </a:outerShdw>
                </a:effectLst>
                <a:latin typeface="Comic Sans MS" charset="0"/>
                <a:ea typeface="+mj-ea"/>
                <a:cs typeface="+mj-cs"/>
              </a:rPr>
              <a:t>own: </a:t>
            </a:r>
            <a:br>
              <a:rPr lang="en-US" b="1" dirty="0" smtClean="0">
                <a:effectLst>
                  <a:outerShdw blurRad="38100" dist="38100" dir="2700000" algn="tl">
                    <a:srgbClr val="DDDDDD"/>
                  </a:outerShdw>
                </a:effectLst>
                <a:latin typeface="Comic Sans MS" charset="0"/>
                <a:ea typeface="+mj-ea"/>
                <a:cs typeface="+mj-cs"/>
              </a:rPr>
            </a:br>
            <a:r>
              <a:rPr lang="en-US" b="1" dirty="0" smtClean="0">
                <a:effectLst>
                  <a:outerShdw blurRad="38100" dist="38100" dir="2700000" algn="tl">
                    <a:srgbClr val="DDDDDD"/>
                  </a:outerShdw>
                </a:effectLst>
                <a:latin typeface="Comic Sans MS" charset="0"/>
                <a:ea typeface="+mj-ea"/>
                <a:cs typeface="+mj-cs"/>
              </a:rPr>
              <a:t>recoding data</a:t>
            </a:r>
            <a:endParaRPr lang="en-US" b="1" dirty="0">
              <a:effectLst>
                <a:outerShdw blurRad="38100" dist="38100" dir="2700000" algn="tl">
                  <a:srgbClr val="DDDDDD"/>
                </a:outerShdw>
              </a:effectLst>
              <a:latin typeface="Comic Sans MS" charset="0"/>
              <a:ea typeface="+mj-ea"/>
              <a:cs typeface="+mj-cs"/>
            </a:endParaRPr>
          </a:p>
        </p:txBody>
      </p:sp>
      <p:sp>
        <p:nvSpPr>
          <p:cNvPr id="16387" name="Rectangle 3"/>
          <p:cNvSpPr>
            <a:spLocks noGrp="1" noChangeArrowheads="1"/>
          </p:cNvSpPr>
          <p:nvPr>
            <p:ph sz="quarter" idx="13"/>
          </p:nvPr>
        </p:nvSpPr>
        <p:spPr>
          <a:xfrm>
            <a:off x="457200" y="1941286"/>
            <a:ext cx="4419600" cy="4459514"/>
          </a:xfrm>
        </p:spPr>
        <p:txBody>
          <a:bodyPr rtlCol="0">
            <a:normAutofit/>
          </a:bodyPr>
          <a:lstStyle/>
          <a:p>
            <a:pPr marL="274320"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cs typeface="+mn-cs"/>
              </a:rPr>
              <a:t>Share your data</a:t>
            </a:r>
          </a:p>
          <a:p>
            <a:pPr marL="274320"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cs typeface="+mn-cs"/>
              </a:rPr>
              <a:t>Why might your child continue to display that behavior?</a:t>
            </a:r>
          </a:p>
          <a:p>
            <a:pPr marL="274320"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cs typeface="+mn-cs"/>
              </a:rPr>
              <a:t>What is the function of his/her behavior?</a:t>
            </a:r>
          </a:p>
          <a:p>
            <a:pPr marL="274320"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cs typeface="+mn-cs"/>
              </a:rPr>
              <a:t>Try to choose better consequence(s)</a:t>
            </a:r>
          </a:p>
        </p:txBody>
      </p:sp>
      <p:sp>
        <p:nvSpPr>
          <p:cNvPr id="30723" name="Rectangle 4"/>
          <p:cNvSpPr>
            <a:spLocks noGrp="1" noChangeArrowheads="1"/>
          </p:cNvSpPr>
          <p:nvPr>
            <p:ph sz="quarter" idx="14"/>
          </p:nvPr>
        </p:nvSpPr>
        <p:spPr>
          <a:xfrm>
            <a:off x="4953000" y="1941286"/>
            <a:ext cx="3810000" cy="4459514"/>
          </a:xfrm>
        </p:spPr>
        <p:txBody>
          <a:bodyPr>
            <a:noAutofit/>
          </a:bodyPr>
          <a:lstStyle/>
          <a:p>
            <a:pPr eaLnBrk="1" hangingPunct="1"/>
            <a:r>
              <a:rPr lang="en-US" sz="2800" dirty="0">
                <a:latin typeface="Comic Sans MS" charset="0"/>
              </a:rPr>
              <a:t>What are some alternative behaviors?</a:t>
            </a:r>
          </a:p>
          <a:p>
            <a:pPr eaLnBrk="1" hangingPunct="1"/>
            <a:r>
              <a:rPr lang="en-US" sz="2800" dirty="0">
                <a:latin typeface="Comic Sans MS" charset="0"/>
              </a:rPr>
              <a:t>How could you rearrange antecedents?</a:t>
            </a:r>
          </a:p>
          <a:p>
            <a:pPr eaLnBrk="1" hangingPunct="1"/>
            <a:r>
              <a:rPr lang="en-US" sz="2800" dirty="0">
                <a:latin typeface="Comic Sans MS" charset="0"/>
              </a:rPr>
              <a:t>How and how often will you reinforce the alternative behavior?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smtClean="0">
                <a:effectLst>
                  <a:outerShdw blurRad="38100" dist="38100" dir="2700000" algn="tl">
                    <a:srgbClr val="DDDDDD"/>
                  </a:outerShdw>
                </a:effectLst>
                <a:latin typeface="Comic Sans MS" charset="0"/>
                <a:ea typeface="+mj-ea"/>
                <a:cs typeface="+mj-cs"/>
              </a:rPr>
              <a:t>Let</a:t>
            </a:r>
            <a:r>
              <a:rPr lang="en-US" b="1" dirty="0" smtClean="0">
                <a:effectLst>
                  <a:outerShdw blurRad="38100" dist="38100" dir="2700000" algn="tl">
                    <a:srgbClr val="DDDDDD"/>
                  </a:outerShdw>
                </a:effectLst>
                <a:latin typeface="Arial"/>
              </a:rPr>
              <a:t>’</a:t>
            </a:r>
            <a:r>
              <a:rPr lang="en-US" b="1" dirty="0" smtClean="0">
                <a:effectLst>
                  <a:outerShdw blurRad="38100" dist="38100" dir="2700000" algn="tl">
                    <a:srgbClr val="DDDDDD"/>
                  </a:outerShdw>
                </a:effectLst>
                <a:latin typeface="Comic Sans MS" charset="0"/>
                <a:ea typeface="+mj-ea"/>
                <a:cs typeface="+mj-cs"/>
              </a:rPr>
              <a:t>s </a:t>
            </a:r>
            <a:r>
              <a:rPr lang="en-US" b="1" dirty="0">
                <a:effectLst>
                  <a:outerShdw blurRad="38100" dist="38100" dir="2700000" algn="tl">
                    <a:srgbClr val="DDDDDD"/>
                  </a:outerShdw>
                </a:effectLst>
                <a:latin typeface="Comic Sans MS" charset="0"/>
                <a:ea typeface="+mj-ea"/>
                <a:cs typeface="+mj-cs"/>
              </a:rPr>
              <a:t>Develop a Behavior Plan</a:t>
            </a:r>
          </a:p>
        </p:txBody>
      </p:sp>
      <p:graphicFrame>
        <p:nvGraphicFramePr>
          <p:cNvPr id="31746" name="Object 3"/>
          <p:cNvGraphicFramePr>
            <a:graphicFrameLocks noGrp="1" noChangeAspect="1"/>
          </p:cNvGraphicFramePr>
          <p:nvPr>
            <p:ph type="clipArt" sz="half" idx="1"/>
            <p:extLst>
              <p:ext uri="{D42A27DB-BD31-4B8C-83A1-F6EECF244321}">
                <p14:modId xmlns:p14="http://schemas.microsoft.com/office/powerpoint/2010/main" val="3665041094"/>
              </p:ext>
            </p:extLst>
          </p:nvPr>
        </p:nvGraphicFramePr>
        <p:xfrm>
          <a:off x="384628" y="2743200"/>
          <a:ext cx="3124200" cy="1700213"/>
        </p:xfrm>
        <a:graphic>
          <a:graphicData uri="http://schemas.openxmlformats.org/presentationml/2006/ole">
            <mc:AlternateContent xmlns:mc="http://schemas.openxmlformats.org/markup-compatibility/2006">
              <mc:Choice xmlns:v="urn:schemas-microsoft-com:vml" Requires="v">
                <p:oleObj spid="_x0000_s27661" name="ClipArt" r:id="rId3" imgW="5346474" imgH="2909159" progId="MS_ClipArt_Gallery.2">
                  <p:embed/>
                </p:oleObj>
              </mc:Choice>
              <mc:Fallback>
                <p:oleObj name="ClipArt" r:id="rId3" imgW="5346474" imgH="2909159" progId="MS_ClipArt_Gallery.2">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628" y="2743200"/>
                        <a:ext cx="31242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2" name="Rectangle 4"/>
          <p:cNvSpPr>
            <a:spLocks noGrp="1" noChangeArrowheads="1"/>
          </p:cNvSpPr>
          <p:nvPr>
            <p:ph type="body" sz="half" idx="2"/>
          </p:nvPr>
        </p:nvSpPr>
        <p:spPr>
          <a:xfrm>
            <a:off x="3846286" y="1752600"/>
            <a:ext cx="5080000" cy="4114800"/>
          </a:xfrm>
        </p:spPr>
        <p:txBody>
          <a:bodyPr rtlCol="0">
            <a:noAutofit/>
          </a:bodyPr>
          <a:lstStyle/>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Summarize data</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Rearrange antecedents</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Locate better consequences</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Identify alternative behaviors</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Continue to take data to see if your plan is working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235857" y="1966686"/>
            <a:ext cx="8617857" cy="4114800"/>
          </a:xfrm>
        </p:spPr>
        <p:txBody>
          <a:bodyPr rtlCol="0">
            <a:noAutofit/>
          </a:bodyPr>
          <a:lstStyle/>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Behaviors can sometimes get worse before they get better</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Your child has been reinforced for his/her behavior problem in the past. The behavior has been getting your child something he/she wants</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You are no longer going to provide that </a:t>
            </a:r>
            <a:r>
              <a:rPr lang="en-US" sz="3200" dirty="0" err="1">
                <a:effectLst>
                  <a:outerShdw blurRad="38100" dist="38100" dir="2700000" algn="tl">
                    <a:srgbClr val="DDDDDD"/>
                  </a:outerShdw>
                </a:effectLst>
                <a:latin typeface="Comic Sans MS" charset="0"/>
                <a:ea typeface="+mn-ea"/>
                <a:cs typeface="+mn-cs"/>
              </a:rPr>
              <a:t>reinforcer</a:t>
            </a:r>
            <a:r>
              <a:rPr lang="en-US" sz="3200" dirty="0">
                <a:effectLst>
                  <a:outerShdw blurRad="38100" dist="38100" dir="2700000" algn="tl">
                    <a:srgbClr val="DDDDDD"/>
                  </a:outerShdw>
                </a:effectLst>
                <a:latin typeface="Comic Sans MS" charset="0"/>
                <a:ea typeface="+mn-ea"/>
                <a:cs typeface="+mn-cs"/>
              </a:rPr>
              <a:t>, so your child will work harder to get it</a:t>
            </a:r>
          </a:p>
        </p:txBody>
      </p:sp>
      <p:sp>
        <p:nvSpPr>
          <p:cNvPr id="184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a:effectLst>
                  <a:outerShdw blurRad="38100" dist="38100" dir="2700000" algn="tl">
                    <a:srgbClr val="DDDDDD"/>
                  </a:outerShdw>
                </a:effectLst>
                <a:latin typeface="Comic Sans MS" charset="0"/>
                <a:ea typeface="+mj-ea"/>
                <a:cs typeface="+mj-cs"/>
              </a:rPr>
              <a:t>Be </a:t>
            </a:r>
            <a:r>
              <a:rPr lang="en-US" b="1" dirty="0" smtClean="0">
                <a:effectLst>
                  <a:outerShdw blurRad="38100" dist="38100" dir="2700000" algn="tl">
                    <a:srgbClr val="DDDDDD"/>
                  </a:outerShdw>
                </a:effectLst>
                <a:latin typeface="Comic Sans MS" charset="0"/>
                <a:ea typeface="+mj-ea"/>
                <a:cs typeface="+mj-cs"/>
              </a:rPr>
              <a:t>Prepared (extinction burst)</a:t>
            </a:r>
            <a:endParaRPr lang="en-US" b="1" dirty="0">
              <a:effectLst>
                <a:outerShdw blurRad="38100" dist="38100" dir="2700000" algn="tl">
                  <a:srgbClr val="DDDDDD"/>
                </a:outerShdw>
              </a:effectLst>
              <a:latin typeface="Comic Sans MS" charset="0"/>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838200"/>
            <a:ext cx="7772400" cy="1779588"/>
          </a:xfrm>
        </p:spPr>
        <p:txBody>
          <a:bodyPr rtlCol="0">
            <a:normAutofit/>
          </a:bodyPr>
          <a:lstStyle/>
          <a:p>
            <a:pPr eaLnBrk="1" fontAlgn="auto" hangingPunct="1">
              <a:spcAft>
                <a:spcPts val="0"/>
              </a:spcAft>
              <a:defRPr/>
            </a:pPr>
            <a:r>
              <a:rPr lang="en-US" sz="5400" b="1" dirty="0" smtClean="0">
                <a:effectLst>
                  <a:outerShdw blurRad="38100" dist="38100" dir="2700000" algn="tl">
                    <a:srgbClr val="DDDDDD"/>
                  </a:outerShdw>
                </a:effectLst>
                <a:latin typeface="Comic Sans MS" charset="0"/>
                <a:ea typeface="+mj-ea"/>
                <a:cs typeface="+mj-cs"/>
              </a:rPr>
              <a:t>Let</a:t>
            </a:r>
            <a:r>
              <a:rPr lang="en-US" sz="5400" b="1" dirty="0" smtClean="0">
                <a:effectLst>
                  <a:outerShdw blurRad="38100" dist="38100" dir="2700000" algn="tl">
                    <a:srgbClr val="DDDDDD"/>
                  </a:outerShdw>
                </a:effectLst>
                <a:latin typeface="Arial"/>
              </a:rPr>
              <a:t>’</a:t>
            </a:r>
            <a:r>
              <a:rPr lang="en-US" sz="5400" b="1" dirty="0" smtClean="0">
                <a:effectLst>
                  <a:outerShdw blurRad="38100" dist="38100" dir="2700000" algn="tl">
                    <a:srgbClr val="DDDDDD"/>
                  </a:outerShdw>
                </a:effectLst>
                <a:latin typeface="Comic Sans MS" charset="0"/>
                <a:ea typeface="+mj-ea"/>
                <a:cs typeface="+mj-cs"/>
              </a:rPr>
              <a:t>s </a:t>
            </a:r>
            <a:r>
              <a:rPr lang="en-US" sz="5400" b="1" dirty="0">
                <a:effectLst>
                  <a:outerShdw blurRad="38100" dist="38100" dir="2700000" algn="tl">
                    <a:srgbClr val="DDDDDD"/>
                  </a:outerShdw>
                </a:effectLst>
                <a:latin typeface="Comic Sans MS" charset="0"/>
                <a:ea typeface="+mj-ea"/>
                <a:cs typeface="+mj-cs"/>
              </a:rPr>
              <a:t>Get Started</a:t>
            </a:r>
          </a:p>
        </p:txBody>
      </p:sp>
      <p:sp>
        <p:nvSpPr>
          <p:cNvPr id="19459" name="Rectangle 3"/>
          <p:cNvSpPr>
            <a:spLocks noGrp="1" noChangeArrowheads="1"/>
          </p:cNvSpPr>
          <p:nvPr>
            <p:ph type="subTitle" idx="1"/>
          </p:nvPr>
        </p:nvSpPr>
        <p:spPr>
          <a:xfrm>
            <a:off x="834571" y="3556000"/>
            <a:ext cx="7623629" cy="1473200"/>
          </a:xfrm>
        </p:spPr>
        <p:txBody>
          <a:bodyPr rtlCol="0">
            <a:noAutofit/>
          </a:bodyPr>
          <a:lstStyle/>
          <a:p>
            <a:pPr eaLnBrk="1" fontAlgn="auto" hangingPunct="1">
              <a:spcAft>
                <a:spcPts val="0"/>
              </a:spcAft>
              <a:buFont typeface="Symbol" pitchFamily="18" charset="2"/>
              <a:buNone/>
              <a:defRPr/>
            </a:pPr>
            <a:r>
              <a:rPr lang="en-US" sz="4000" b="1" dirty="0">
                <a:solidFill>
                  <a:srgbClr val="000090"/>
                </a:solidFill>
                <a:effectLst>
                  <a:outerShdw blurRad="38100" dist="38100" dir="2700000" algn="tl">
                    <a:srgbClr val="DDDDDD"/>
                  </a:outerShdw>
                </a:effectLst>
                <a:latin typeface="Comic Sans MS" charset="0"/>
                <a:ea typeface="+mn-ea"/>
                <a:cs typeface="+mn-cs"/>
              </a:rPr>
              <a:t>We will come around to assist you in writing your plan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838200" y="2590800"/>
            <a:ext cx="7772400" cy="3276600"/>
          </a:xfrm>
        </p:spPr>
        <p:txBody>
          <a:bodyPr rtlCol="0">
            <a:normAutofit/>
          </a:bodyPr>
          <a:lstStyle/>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Re-read Chapter 15</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Begin implementing your plans</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Continue to take data</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Continue your teaching and toileting programs</a:t>
            </a:r>
          </a:p>
        </p:txBody>
      </p:sp>
      <p:sp>
        <p:nvSpPr>
          <p:cNvPr id="20482" name="Rectangle 2"/>
          <p:cNvSpPr>
            <a:spLocks noGrp="1" noChangeArrowheads="1"/>
          </p:cNvSpPr>
          <p:nvPr>
            <p:ph type="title"/>
          </p:nvPr>
        </p:nvSpPr>
        <p:spPr/>
        <p:txBody>
          <a:bodyPr rtlCol="0">
            <a:normAutofit/>
          </a:bodyPr>
          <a:lstStyle/>
          <a:p>
            <a:pPr eaLnBrk="1" fontAlgn="auto" hangingPunct="1">
              <a:spcAft>
                <a:spcPts val="0"/>
              </a:spcAft>
              <a:defRPr/>
            </a:pPr>
            <a:r>
              <a:rPr lang="en-US" b="1">
                <a:effectLst>
                  <a:outerShdw blurRad="38100" dist="38100" dir="2700000" algn="tl">
                    <a:srgbClr val="DDDDDD"/>
                  </a:outerShdw>
                </a:effectLst>
                <a:latin typeface="Comic Sans MS" charset="0"/>
                <a:ea typeface="+mj-ea"/>
                <a:cs typeface="+mj-cs"/>
              </a:rPr>
              <a:t>Homework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1066800"/>
            <a:ext cx="7772400" cy="1779588"/>
          </a:xfrm>
        </p:spPr>
        <p:txBody>
          <a:bodyPr rtlCol="0">
            <a:normAutofit/>
          </a:bodyPr>
          <a:lstStyle/>
          <a:p>
            <a:pPr eaLnBrk="1" fontAlgn="auto" hangingPunct="1">
              <a:spcAft>
                <a:spcPts val="0"/>
              </a:spcAft>
              <a:defRPr/>
            </a:pPr>
            <a:r>
              <a:rPr lang="en-US" sz="4800" b="1" dirty="0">
                <a:effectLst>
                  <a:outerShdw blurRad="38100" dist="38100" dir="2700000" algn="tl">
                    <a:srgbClr val="DDDDDD"/>
                  </a:outerShdw>
                </a:effectLst>
                <a:latin typeface="Comic Sans MS" charset="0"/>
                <a:ea typeface="+mj-ea"/>
                <a:cs typeface="+mj-cs"/>
              </a:rPr>
              <a:t>Week Eight</a:t>
            </a:r>
          </a:p>
        </p:txBody>
      </p:sp>
      <p:sp>
        <p:nvSpPr>
          <p:cNvPr id="21507" name="Rectangle 3"/>
          <p:cNvSpPr>
            <a:spLocks noGrp="1" noChangeArrowheads="1"/>
          </p:cNvSpPr>
          <p:nvPr>
            <p:ph type="subTitle" idx="1"/>
          </p:nvPr>
        </p:nvSpPr>
        <p:spPr>
          <a:xfrm>
            <a:off x="1371600" y="3556000"/>
            <a:ext cx="6400800" cy="1473200"/>
          </a:xfrm>
        </p:spPr>
        <p:txBody>
          <a:bodyPr rtlCol="0">
            <a:normAutofit/>
          </a:bodyPr>
          <a:lstStyle/>
          <a:p>
            <a:pPr eaLnBrk="1" fontAlgn="auto" hangingPunct="1">
              <a:spcAft>
                <a:spcPts val="0"/>
              </a:spcAft>
              <a:buFont typeface="Symbol" pitchFamily="18" charset="2"/>
              <a:buNone/>
              <a:defRPr/>
            </a:pPr>
            <a:r>
              <a:rPr lang="en-US" sz="3600" b="1" dirty="0">
                <a:solidFill>
                  <a:srgbClr val="000090"/>
                </a:solidFill>
                <a:effectLst>
                  <a:outerShdw blurRad="38100" dist="38100" dir="2700000" algn="tl">
                    <a:srgbClr val="DDDDDD"/>
                  </a:outerShdw>
                </a:effectLst>
                <a:latin typeface="Comic Sans MS" charset="0"/>
                <a:ea typeface="+mn-ea"/>
                <a:cs typeface="+mn-cs"/>
              </a:rPr>
              <a:t>Troubleshooting your behavior plans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rtlCol="0">
            <a:normAutofit/>
          </a:bodyPr>
          <a:lstStyle/>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Troubleshooting </a:t>
            </a:r>
            <a:r>
              <a:rPr lang="en-US" sz="3200" dirty="0" smtClean="0">
                <a:effectLst>
                  <a:outerShdw blurRad="38100" dist="38100" dir="2700000" algn="tl">
                    <a:srgbClr val="DDDDDD"/>
                  </a:outerShdw>
                </a:effectLst>
                <a:latin typeface="Comic Sans MS" charset="0"/>
                <a:ea typeface="+mn-ea"/>
                <a:cs typeface="+mn-cs"/>
              </a:rPr>
              <a:t>your </a:t>
            </a:r>
            <a:r>
              <a:rPr lang="en-US" sz="3200" dirty="0">
                <a:effectLst>
                  <a:outerShdw blurRad="38100" dist="38100" dir="2700000" algn="tl">
                    <a:srgbClr val="DDDDDD"/>
                  </a:outerShdw>
                </a:effectLst>
                <a:latin typeface="Comic Sans MS" charset="0"/>
                <a:ea typeface="+mn-ea"/>
                <a:cs typeface="+mn-cs"/>
              </a:rPr>
              <a:t>behavior plans</a:t>
            </a:r>
          </a:p>
          <a:p>
            <a:pPr marL="274320" indent="-274320" eaLnBrk="1" fontAlgn="auto" hangingPunct="1">
              <a:spcAft>
                <a:spcPts val="0"/>
              </a:spcAft>
              <a:buFont typeface="Symbol" pitchFamily="18" charset="2"/>
              <a:buChar char=""/>
              <a:defRPr/>
            </a:pPr>
            <a:r>
              <a:rPr lang="en-US" sz="3200" dirty="0" smtClean="0">
                <a:effectLst>
                  <a:outerShdw blurRad="38100" dist="38100" dir="2700000" algn="tl">
                    <a:srgbClr val="DDDDDD"/>
                  </a:outerShdw>
                </a:effectLst>
                <a:latin typeface="Comic Sans MS" charset="0"/>
                <a:ea typeface="+mn-ea"/>
                <a:cs typeface="+mn-cs"/>
              </a:rPr>
              <a:t>Using Time-</a:t>
            </a:r>
            <a:r>
              <a:rPr lang="en-US" sz="3200" dirty="0">
                <a:effectLst>
                  <a:outerShdw blurRad="38100" dist="38100" dir="2700000" algn="tl">
                    <a:srgbClr val="DDDDDD"/>
                  </a:outerShdw>
                </a:effectLst>
                <a:latin typeface="Comic Sans MS" charset="0"/>
                <a:ea typeface="+mn-ea"/>
                <a:cs typeface="+mn-cs"/>
              </a:rPr>
              <a:t>o</a:t>
            </a:r>
            <a:r>
              <a:rPr lang="en-US" sz="3200" dirty="0" smtClean="0">
                <a:effectLst>
                  <a:outerShdw blurRad="38100" dist="38100" dir="2700000" algn="tl">
                    <a:srgbClr val="DDDDDD"/>
                  </a:outerShdw>
                </a:effectLst>
                <a:latin typeface="Comic Sans MS" charset="0"/>
                <a:ea typeface="+mn-ea"/>
                <a:cs typeface="+mn-cs"/>
              </a:rPr>
              <a:t>ut</a:t>
            </a:r>
            <a:endParaRPr lang="en-US" sz="3200" dirty="0">
              <a:effectLst>
                <a:outerShdw blurRad="38100" dist="38100" dir="2700000" algn="tl">
                  <a:srgbClr val="DDDDDD"/>
                </a:outerShdw>
              </a:effectLst>
              <a:latin typeface="Comic Sans MS" charset="0"/>
              <a:ea typeface="+mn-ea"/>
              <a:cs typeface="+mn-cs"/>
            </a:endParaRP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Consult and make recommendations on behavior program plans</a:t>
            </a:r>
          </a:p>
        </p:txBody>
      </p:sp>
      <p:sp>
        <p:nvSpPr>
          <p:cNvPr id="22530" name="Rectangle 2"/>
          <p:cNvSpPr>
            <a:spLocks noGrp="1" noChangeArrowheads="1"/>
          </p:cNvSpPr>
          <p:nvPr>
            <p:ph type="title"/>
          </p:nvPr>
        </p:nvSpPr>
        <p:spPr/>
        <p:txBody>
          <a:bodyPr rtlCol="0">
            <a:normAutofit/>
          </a:bodyPr>
          <a:lstStyle/>
          <a:p>
            <a:pPr eaLnBrk="1" fontAlgn="auto" hangingPunct="1">
              <a:spcAft>
                <a:spcPts val="0"/>
              </a:spcAft>
              <a:defRPr/>
            </a:pPr>
            <a:r>
              <a:rPr lang="en-US" sz="4800" b="1">
                <a:effectLst>
                  <a:outerShdw blurRad="38100" dist="38100" dir="2700000" algn="tl">
                    <a:srgbClr val="DDDDDD"/>
                  </a:outerShdw>
                </a:effectLst>
                <a:latin typeface="Comic Sans MS" charset="0"/>
                <a:ea typeface="+mj-ea"/>
                <a:cs typeface="+mj-cs"/>
              </a:rPr>
              <a:t>Objectives</a:t>
            </a:r>
            <a:endParaRPr lang="en-US" b="1">
              <a:effectLst>
                <a:outerShdw blurRad="38100" dist="38100" dir="2700000" algn="tl">
                  <a:srgbClr val="DDDDDD"/>
                </a:outerShdw>
              </a:effectLst>
              <a:latin typeface="Comic Sans MS" charset="0"/>
              <a:ea typeface="+mj-ea"/>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1" y="2076753"/>
            <a:ext cx="8088086" cy="3450696"/>
          </a:xfrm>
        </p:spPr>
        <p:txBody>
          <a:bodyPr rtlCol="0">
            <a:noAutofit/>
          </a:bodyPr>
          <a:lstStyle/>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Overall, did you feel like your plan was successful?</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Are there some details you would like to adjust?</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Did you feel confident in using your new consequence(s)?</a:t>
            </a:r>
          </a:p>
          <a:p>
            <a:pPr marL="274320" indent="-274320" eaLnBrk="1" fontAlgn="auto" hangingPunct="1">
              <a:spcAft>
                <a:spcPts val="0"/>
              </a:spcAft>
              <a:buFont typeface="Symbol" pitchFamily="18" charset="2"/>
              <a:buChar char=""/>
              <a:defRPr/>
            </a:pPr>
            <a:r>
              <a:rPr lang="en-US" sz="3200" dirty="0">
                <a:effectLst>
                  <a:outerShdw blurRad="38100" dist="38100" dir="2700000" algn="tl">
                    <a:srgbClr val="DDDDDD"/>
                  </a:outerShdw>
                </a:effectLst>
                <a:latin typeface="Comic Sans MS" charset="0"/>
                <a:ea typeface="+mn-ea"/>
                <a:cs typeface="+mn-cs"/>
              </a:rPr>
              <a:t>Did you remember to rearrange antecedents?</a:t>
            </a:r>
          </a:p>
        </p:txBody>
      </p:sp>
      <p:sp>
        <p:nvSpPr>
          <p:cNvPr id="23554" name="Rectangle 2"/>
          <p:cNvSpPr>
            <a:spLocks noGrp="1" noChangeArrowheads="1"/>
          </p:cNvSpPr>
          <p:nvPr>
            <p:ph type="title"/>
          </p:nvPr>
        </p:nvSpPr>
        <p:spPr/>
        <p:txBody>
          <a:bodyPr rtlCol="0">
            <a:normAutofit/>
          </a:bodyPr>
          <a:lstStyle/>
          <a:p>
            <a:pPr eaLnBrk="1" fontAlgn="auto" hangingPunct="1">
              <a:spcAft>
                <a:spcPts val="0"/>
              </a:spcAft>
              <a:defRPr/>
            </a:pPr>
            <a:r>
              <a:rPr lang="en-US" b="1" dirty="0">
                <a:effectLst>
                  <a:outerShdw blurRad="38100" dist="38100" dir="2700000" algn="tl">
                    <a:srgbClr val="DDDDDD"/>
                  </a:outerShdw>
                </a:effectLst>
                <a:latin typeface="Comic Sans MS" charset="0"/>
                <a:ea typeface="+mj-ea"/>
                <a:cs typeface="+mj-cs"/>
              </a:rPr>
              <a:t>How did it go?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eaLnBrk="1" fontAlgn="auto" hangingPunct="1">
              <a:spcAft>
                <a:spcPts val="0"/>
              </a:spcAft>
              <a:defRPr/>
            </a:pPr>
            <a:r>
              <a:rPr lang="en-US" b="1" dirty="0" smtClean="0">
                <a:effectLst>
                  <a:outerShdw blurRad="38100" dist="38100" dir="2700000" algn="tl">
                    <a:srgbClr val="DDDDDD"/>
                  </a:outerShdw>
                </a:effectLst>
                <a:latin typeface="Comic Sans MS" charset="0"/>
                <a:ea typeface="+mj-ea"/>
                <a:cs typeface="+mj-cs"/>
              </a:rPr>
              <a:t>TIME-OUT</a:t>
            </a:r>
            <a:r>
              <a:rPr lang="en-US" b="1" dirty="0">
                <a:effectLst>
                  <a:outerShdw blurRad="38100" dist="38100" dir="2700000" algn="tl">
                    <a:srgbClr val="DDDDDD"/>
                  </a:outerShdw>
                </a:effectLst>
                <a:latin typeface="Comic Sans MS" charset="0"/>
                <a:ea typeface="+mj-ea"/>
                <a:cs typeface="+mj-cs"/>
              </a:rPr>
              <a:t>!!!</a:t>
            </a:r>
          </a:p>
        </p:txBody>
      </p:sp>
      <p:sp>
        <p:nvSpPr>
          <p:cNvPr id="38914" name="Rectangle 3"/>
          <p:cNvSpPr>
            <a:spLocks noGrp="1" noChangeArrowheads="1"/>
          </p:cNvSpPr>
          <p:nvPr>
            <p:ph sz="quarter" idx="13"/>
          </p:nvPr>
        </p:nvSpPr>
        <p:spPr>
          <a:xfrm>
            <a:off x="304800" y="1752600"/>
            <a:ext cx="4114800" cy="4760686"/>
          </a:xfrm>
        </p:spPr>
        <p:txBody>
          <a:bodyPr>
            <a:normAutofit fontScale="92500"/>
          </a:bodyPr>
          <a:lstStyle/>
          <a:p>
            <a:pPr eaLnBrk="1" hangingPunct="1"/>
            <a:r>
              <a:rPr lang="en-US" sz="2800" dirty="0" smtClean="0">
                <a:latin typeface="Comic Sans MS" charset="0"/>
              </a:rPr>
              <a:t>Time-out </a:t>
            </a:r>
            <a:r>
              <a:rPr lang="en-US" sz="2800" dirty="0">
                <a:latin typeface="Comic Sans MS" charset="0"/>
              </a:rPr>
              <a:t>is used in cases where a behavior cannot be ignored</a:t>
            </a:r>
          </a:p>
          <a:p>
            <a:pPr eaLnBrk="1" hangingPunct="1"/>
            <a:r>
              <a:rPr lang="en-US" sz="2800" dirty="0">
                <a:latin typeface="Comic Sans MS" charset="0"/>
              </a:rPr>
              <a:t>You should only use time out to remove a child from a </a:t>
            </a:r>
            <a:r>
              <a:rPr lang="en-US" sz="2800" dirty="0" smtClean="0">
                <a:latin typeface="Comic Sans MS" charset="0"/>
              </a:rPr>
              <a:t>previously reinforcing </a:t>
            </a:r>
            <a:r>
              <a:rPr lang="en-US" sz="2800" dirty="0">
                <a:latin typeface="Comic Sans MS" charset="0"/>
              </a:rPr>
              <a:t>situation, not a demand </a:t>
            </a:r>
            <a:r>
              <a:rPr lang="en-US" sz="2800" dirty="0" smtClean="0">
                <a:latin typeface="Comic Sans MS" charset="0"/>
              </a:rPr>
              <a:t>situation</a:t>
            </a:r>
            <a:endParaRPr lang="en-US" sz="2800" dirty="0">
              <a:latin typeface="Comic Sans MS" charset="0"/>
            </a:endParaRPr>
          </a:p>
          <a:p>
            <a:pPr eaLnBrk="1" hangingPunct="1"/>
            <a:r>
              <a:rPr lang="en-US" sz="2800" dirty="0">
                <a:latin typeface="Comic Sans MS" charset="0"/>
              </a:rPr>
              <a:t>You must keep data for each </a:t>
            </a:r>
            <a:r>
              <a:rPr lang="en-US" sz="2800" dirty="0" smtClean="0">
                <a:latin typeface="Comic Sans MS" charset="0"/>
              </a:rPr>
              <a:t>instance – take your ABC’s</a:t>
            </a:r>
            <a:endParaRPr lang="en-US" sz="2800" dirty="0">
              <a:latin typeface="Comic Sans MS" charset="0"/>
            </a:endParaRPr>
          </a:p>
          <a:p>
            <a:pPr eaLnBrk="1" hangingPunct="1">
              <a:buFont typeface="Monotype Sorts" charset="0"/>
              <a:buNone/>
            </a:pPr>
            <a:endParaRPr lang="en-US" dirty="0">
              <a:latin typeface="Comic Sans MS" charset="0"/>
            </a:endParaRPr>
          </a:p>
        </p:txBody>
      </p:sp>
      <p:sp>
        <p:nvSpPr>
          <p:cNvPr id="38915" name="Rectangle 4"/>
          <p:cNvSpPr>
            <a:spLocks noGrp="1" noChangeArrowheads="1"/>
          </p:cNvSpPr>
          <p:nvPr>
            <p:ph sz="quarter" idx="14"/>
          </p:nvPr>
        </p:nvSpPr>
        <p:spPr>
          <a:xfrm>
            <a:off x="4495800" y="1752600"/>
            <a:ext cx="4357914" cy="4495800"/>
          </a:xfrm>
        </p:spPr>
        <p:txBody>
          <a:bodyPr>
            <a:noAutofit/>
          </a:bodyPr>
          <a:lstStyle/>
          <a:p>
            <a:pPr eaLnBrk="1" hangingPunct="1"/>
            <a:r>
              <a:rPr lang="en-US" sz="2600" dirty="0" smtClean="0">
                <a:latin typeface="Comic Sans MS" charset="0"/>
              </a:rPr>
              <a:t>Time-out </a:t>
            </a:r>
            <a:r>
              <a:rPr lang="en-US" sz="2600" dirty="0">
                <a:latin typeface="Comic Sans MS" charset="0"/>
              </a:rPr>
              <a:t>area should be distraction and </a:t>
            </a:r>
            <a:r>
              <a:rPr lang="en-US" sz="2600" dirty="0" smtClean="0">
                <a:latin typeface="Comic Sans MS" charset="0"/>
              </a:rPr>
              <a:t>free of </a:t>
            </a:r>
            <a:r>
              <a:rPr lang="en-US" sz="2600" dirty="0" err="1" smtClean="0">
                <a:latin typeface="Comic Sans MS" charset="0"/>
              </a:rPr>
              <a:t>reinforcers</a:t>
            </a:r>
            <a:endParaRPr lang="en-US" sz="2600" dirty="0">
              <a:latin typeface="Comic Sans MS" charset="0"/>
            </a:endParaRPr>
          </a:p>
          <a:p>
            <a:pPr eaLnBrk="1" hangingPunct="1"/>
            <a:r>
              <a:rPr lang="en-US" sz="2600" dirty="0">
                <a:latin typeface="Comic Sans MS" charset="0"/>
              </a:rPr>
              <a:t>Do not lecture, scold, or give undue attention</a:t>
            </a:r>
          </a:p>
          <a:p>
            <a:pPr eaLnBrk="1" hangingPunct="1"/>
            <a:r>
              <a:rPr lang="en-US" sz="2600" dirty="0">
                <a:latin typeface="Comic Sans MS" charset="0"/>
              </a:rPr>
              <a:t>If you have to physically hold your child in time out, it may not be the best consequence to use</a:t>
            </a:r>
          </a:p>
          <a:p>
            <a:pPr eaLnBrk="1" hangingPunct="1"/>
            <a:r>
              <a:rPr lang="en-US" sz="2600" dirty="0">
                <a:latin typeface="Comic Sans MS" charset="0"/>
              </a:rPr>
              <a:t>Do not use </a:t>
            </a:r>
            <a:r>
              <a:rPr lang="en-US" sz="2600" dirty="0" smtClean="0">
                <a:latin typeface="Comic Sans MS" charset="0"/>
              </a:rPr>
              <a:t>time-out </a:t>
            </a:r>
            <a:r>
              <a:rPr lang="en-US" sz="2600" dirty="0">
                <a:latin typeface="Comic Sans MS" charset="0"/>
              </a:rPr>
              <a:t>on large, strong children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a:effectLst>
                  <a:outerShdw blurRad="38100" dist="38100" dir="2700000" algn="tl">
                    <a:srgbClr val="DDDDDD"/>
                  </a:outerShdw>
                </a:effectLst>
                <a:latin typeface="Comic Sans MS" charset="0"/>
                <a:ea typeface="+mj-ea"/>
                <a:cs typeface="+mj-cs"/>
              </a:rPr>
              <a:t>What does your data tell you?</a:t>
            </a:r>
          </a:p>
        </p:txBody>
      </p:sp>
      <p:graphicFrame>
        <p:nvGraphicFramePr>
          <p:cNvPr id="18434" name="Object 3"/>
          <p:cNvGraphicFramePr>
            <a:graphicFrameLocks noGrp="1" noChangeAspect="1"/>
          </p:cNvGraphicFramePr>
          <p:nvPr>
            <p:ph type="clipArt" sz="half" idx="1"/>
          </p:nvPr>
        </p:nvGraphicFramePr>
        <p:xfrm>
          <a:off x="838200" y="2085975"/>
          <a:ext cx="3276600" cy="3598863"/>
        </p:xfrm>
        <a:graphic>
          <a:graphicData uri="http://schemas.openxmlformats.org/presentationml/2006/ole">
            <mc:AlternateContent xmlns:mc="http://schemas.openxmlformats.org/markup-compatibility/2006">
              <mc:Choice xmlns:v="urn:schemas-microsoft-com:vml" Requires="v">
                <p:oleObj spid="_x0000_s4108" name="ClipArt" r:id="rId3" imgW="3158150" imgH="3468986" progId="MS_ClipArt_Gallery.2">
                  <p:embed/>
                </p:oleObj>
              </mc:Choice>
              <mc:Fallback>
                <p:oleObj name="ClipArt" r:id="rId3" imgW="3158150" imgH="3468986" progId="MS_ClipArt_Gallery.2">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085975"/>
                        <a:ext cx="3276600" cy="359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Rectangle 4"/>
          <p:cNvSpPr>
            <a:spLocks noGrp="1" noChangeArrowheads="1"/>
          </p:cNvSpPr>
          <p:nvPr>
            <p:ph type="body" sz="half" idx="2"/>
          </p:nvPr>
        </p:nvSpPr>
        <p:spPr>
          <a:xfrm>
            <a:off x="4267200" y="1850571"/>
            <a:ext cx="4343400" cy="4699000"/>
          </a:xfrm>
        </p:spPr>
        <p:txBody>
          <a:bodyPr rtlCol="0">
            <a:normAutofit lnSpcReduction="10000"/>
          </a:bodyPr>
          <a:lstStyle/>
          <a:p>
            <a:pPr marL="274320" indent="-274320" eaLnBrk="1" fontAlgn="auto" hangingPunct="1">
              <a:spcAft>
                <a:spcPts val="0"/>
              </a:spcAft>
              <a:buFont typeface="Symbol" pitchFamily="18" charset="2"/>
              <a:buChar char=""/>
              <a:defRPr/>
            </a:pPr>
            <a:r>
              <a:rPr lang="en-US" sz="3000" dirty="0">
                <a:effectLst>
                  <a:outerShdw blurRad="38100" dist="38100" dir="2700000" algn="tl">
                    <a:srgbClr val="DDDDDD"/>
                  </a:outerShdw>
                </a:effectLst>
                <a:latin typeface="Comic Sans MS" charset="0"/>
                <a:ea typeface="+mn-ea"/>
                <a:cs typeface="+mn-cs"/>
              </a:rPr>
              <a:t>Were there any surprises?</a:t>
            </a:r>
          </a:p>
          <a:p>
            <a:pPr marL="274320" indent="-274320" eaLnBrk="1" fontAlgn="auto" hangingPunct="1">
              <a:spcAft>
                <a:spcPts val="0"/>
              </a:spcAft>
              <a:buFont typeface="Symbol" pitchFamily="18" charset="2"/>
              <a:buChar char=""/>
              <a:defRPr/>
            </a:pPr>
            <a:r>
              <a:rPr lang="en-US" sz="3000" dirty="0">
                <a:effectLst>
                  <a:outerShdw blurRad="38100" dist="38100" dir="2700000" algn="tl">
                    <a:srgbClr val="DDDDDD"/>
                  </a:outerShdw>
                </a:effectLst>
                <a:latin typeface="Comic Sans MS" charset="0"/>
                <a:ea typeface="+mn-ea"/>
                <a:cs typeface="+mn-cs"/>
              </a:rPr>
              <a:t>Did you operationally define the behavior well enough to take accurate data?</a:t>
            </a:r>
          </a:p>
          <a:p>
            <a:pPr marL="274320" indent="-274320" eaLnBrk="1" fontAlgn="auto" hangingPunct="1">
              <a:spcAft>
                <a:spcPts val="0"/>
              </a:spcAft>
              <a:buFont typeface="Symbol" pitchFamily="18" charset="2"/>
              <a:buChar char=""/>
              <a:defRPr/>
            </a:pPr>
            <a:r>
              <a:rPr lang="en-US" sz="3000" dirty="0">
                <a:effectLst>
                  <a:outerShdw blurRad="38100" dist="38100" dir="2700000" algn="tl">
                    <a:srgbClr val="DDDDDD"/>
                  </a:outerShdw>
                </a:effectLst>
                <a:latin typeface="Comic Sans MS" charset="0"/>
                <a:ea typeface="+mn-ea"/>
                <a:cs typeface="+mn-cs"/>
              </a:rPr>
              <a:t>Did the behavior happen more or less frequently than you thought?</a:t>
            </a:r>
          </a:p>
          <a:p>
            <a:pPr marL="274320" indent="-274320" eaLnBrk="1" fontAlgn="auto" hangingPunct="1">
              <a:spcAft>
                <a:spcPts val="0"/>
              </a:spcAft>
              <a:buFont typeface="Symbol" pitchFamily="18" charset="2"/>
              <a:buChar char=""/>
              <a:defRPr/>
            </a:pPr>
            <a:endParaRPr lang="en-US" sz="2800" dirty="0">
              <a:effectLst>
                <a:outerShdw blurRad="38100" dist="38100" dir="2700000" algn="tl">
                  <a:srgbClr val="DDDDDD"/>
                </a:outerShdw>
              </a:effectLst>
              <a:latin typeface="Comic Sans MS" charset="0"/>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rtlCol="0">
            <a:normAutofit/>
          </a:bodyPr>
          <a:lstStyle/>
          <a:p>
            <a:pPr eaLnBrk="1" fontAlgn="auto" hangingPunct="1">
              <a:spcAft>
                <a:spcPts val="0"/>
              </a:spcAft>
              <a:defRPr/>
            </a:pPr>
            <a:r>
              <a:rPr lang="en-US" b="1" dirty="0">
                <a:effectLst>
                  <a:outerShdw blurRad="38100" dist="38100" dir="2700000" algn="tl">
                    <a:srgbClr val="DDDDDD"/>
                  </a:outerShdw>
                </a:effectLst>
                <a:latin typeface="Comic Sans MS" charset="0"/>
                <a:ea typeface="+mj-ea"/>
                <a:cs typeface="+mj-cs"/>
              </a:rPr>
              <a:t>How do I get </a:t>
            </a:r>
            <a:r>
              <a:rPr lang="en-US" b="1" dirty="0" smtClean="0">
                <a:effectLst>
                  <a:outerShdw blurRad="38100" dist="38100" dir="2700000" algn="tl">
                    <a:srgbClr val="DDDDDD"/>
                  </a:outerShdw>
                </a:effectLst>
                <a:latin typeface="Comic Sans MS" charset="0"/>
                <a:ea typeface="+mj-ea"/>
                <a:cs typeface="+mj-cs"/>
              </a:rPr>
              <a:t>out </a:t>
            </a:r>
            <a:r>
              <a:rPr lang="en-US" b="1" dirty="0">
                <a:effectLst>
                  <a:outerShdw blurRad="38100" dist="38100" dir="2700000" algn="tl">
                    <a:srgbClr val="DDDDDD"/>
                  </a:outerShdw>
                </a:effectLst>
                <a:latin typeface="Comic Sans MS" charset="0"/>
                <a:ea typeface="+mj-ea"/>
                <a:cs typeface="+mj-cs"/>
              </a:rPr>
              <a:t>of here?</a:t>
            </a:r>
          </a:p>
        </p:txBody>
      </p:sp>
      <p:graphicFrame>
        <p:nvGraphicFramePr>
          <p:cNvPr id="39938" name="Object 3"/>
          <p:cNvGraphicFramePr>
            <a:graphicFrameLocks noGrp="1" noChangeAspect="1"/>
          </p:cNvGraphicFramePr>
          <p:nvPr>
            <p:ph type="clipArt" sz="half" idx="1"/>
            <p:extLst>
              <p:ext uri="{D42A27DB-BD31-4B8C-83A1-F6EECF244321}">
                <p14:modId xmlns:p14="http://schemas.microsoft.com/office/powerpoint/2010/main" val="805972769"/>
              </p:ext>
            </p:extLst>
          </p:nvPr>
        </p:nvGraphicFramePr>
        <p:xfrm>
          <a:off x="221343" y="2546350"/>
          <a:ext cx="3048000" cy="2525713"/>
        </p:xfrm>
        <a:graphic>
          <a:graphicData uri="http://schemas.openxmlformats.org/presentationml/2006/ole">
            <mc:AlternateContent xmlns:mc="http://schemas.openxmlformats.org/markup-compatibility/2006">
              <mc:Choice xmlns:v="urn:schemas-microsoft-com:vml" Requires="v">
                <p:oleObj spid="_x0000_s35852" name="ClipArt" r:id="rId4" imgW="4038869" imgH="3347415" progId="MS_ClipArt_Gallery.2">
                  <p:embed/>
                </p:oleObj>
              </mc:Choice>
              <mc:Fallback>
                <p:oleObj name="ClipArt" r:id="rId4" imgW="4038869" imgH="3347415" progId="MS_ClipArt_Gallery.2">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343" y="2546350"/>
                        <a:ext cx="3048000" cy="25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4" name="Rectangle 4"/>
          <p:cNvSpPr>
            <a:spLocks noGrp="1" noChangeArrowheads="1"/>
          </p:cNvSpPr>
          <p:nvPr>
            <p:ph type="body" sz="half" idx="2"/>
          </p:nvPr>
        </p:nvSpPr>
        <p:spPr>
          <a:xfrm>
            <a:off x="3269342" y="1632857"/>
            <a:ext cx="5747657" cy="5025571"/>
          </a:xfrm>
        </p:spPr>
        <p:txBody>
          <a:bodyPr rtlCol="0">
            <a:noAutofit/>
          </a:bodyPr>
          <a:lstStyle/>
          <a:p>
            <a:pPr marL="274320"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rPr>
              <a:t>When removing your child from </a:t>
            </a:r>
            <a:r>
              <a:rPr lang="en-US" sz="2800" dirty="0" smtClean="0">
                <a:effectLst>
                  <a:outerShdw blurRad="38100" dist="38100" dir="2700000" algn="tl">
                    <a:srgbClr val="DDDDDD"/>
                  </a:outerShdw>
                </a:effectLst>
                <a:latin typeface="Comic Sans MS" charset="0"/>
                <a:ea typeface="+mn-ea"/>
              </a:rPr>
              <a:t>time-out</a:t>
            </a:r>
            <a:r>
              <a:rPr lang="en-US" sz="2800" dirty="0">
                <a:effectLst>
                  <a:outerShdw blurRad="38100" dist="38100" dir="2700000" algn="tl">
                    <a:srgbClr val="DDDDDD"/>
                  </a:outerShdw>
                </a:effectLst>
                <a:latin typeface="Comic Sans MS" charset="0"/>
                <a:ea typeface="+mn-ea"/>
              </a:rPr>
              <a:t>:</a:t>
            </a:r>
          </a:p>
          <a:p>
            <a:pPr lvl="1"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rPr>
              <a:t>Set a timer</a:t>
            </a:r>
          </a:p>
          <a:p>
            <a:pPr lvl="1"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rPr>
              <a:t>Ask why he/she was put there</a:t>
            </a:r>
          </a:p>
          <a:p>
            <a:pPr lvl="1"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rPr>
              <a:t>Instruct him/her to demonstrate the alternative behavior</a:t>
            </a:r>
          </a:p>
          <a:p>
            <a:pPr lvl="1"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rPr>
              <a:t>immediately put child in </a:t>
            </a:r>
            <a:r>
              <a:rPr lang="en-US" sz="2800" dirty="0" smtClean="0">
                <a:effectLst>
                  <a:outerShdw blurRad="38100" dist="38100" dir="2700000" algn="tl">
                    <a:srgbClr val="DDDDDD"/>
                  </a:outerShdw>
                </a:effectLst>
                <a:latin typeface="Comic Sans MS" charset="0"/>
                <a:ea typeface="+mn-ea"/>
              </a:rPr>
              <a:t>time- out </a:t>
            </a:r>
            <a:r>
              <a:rPr lang="en-US" sz="2800" dirty="0">
                <a:effectLst>
                  <a:outerShdw blurRad="38100" dist="38100" dir="2700000" algn="tl">
                    <a:srgbClr val="DDDDDD"/>
                  </a:outerShdw>
                </a:effectLst>
                <a:latin typeface="Comic Sans MS" charset="0"/>
                <a:ea typeface="+mn-ea"/>
              </a:rPr>
              <a:t>if target behavior occurs again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rtlCol="0">
            <a:normAutofit/>
          </a:bodyPr>
          <a:lstStyle/>
          <a:p>
            <a:pPr marL="274320"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cs typeface="+mn-cs"/>
              </a:rPr>
              <a:t>Instructors will come around and assist and consult on your plans</a:t>
            </a:r>
          </a:p>
          <a:p>
            <a:pPr marL="274320"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cs typeface="+mn-cs"/>
              </a:rPr>
              <a:t>Have your data out</a:t>
            </a:r>
          </a:p>
          <a:p>
            <a:pPr marL="274320"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cs typeface="+mn-cs"/>
              </a:rPr>
              <a:t>Have questions prepared</a:t>
            </a:r>
          </a:p>
          <a:p>
            <a:pPr marL="274320" indent="-274320" eaLnBrk="1" fontAlgn="auto" hangingPunct="1">
              <a:spcAft>
                <a:spcPts val="0"/>
              </a:spcAft>
              <a:buFont typeface="Symbol" pitchFamily="18" charset="2"/>
              <a:buChar char=""/>
              <a:defRPr/>
            </a:pPr>
            <a:r>
              <a:rPr lang="en-US" sz="2800" dirty="0">
                <a:effectLst>
                  <a:outerShdw blurRad="38100" dist="38100" dir="2700000" algn="tl">
                    <a:srgbClr val="DDDDDD"/>
                  </a:outerShdw>
                </a:effectLst>
                <a:latin typeface="Comic Sans MS" charset="0"/>
                <a:ea typeface="+mn-ea"/>
                <a:cs typeface="+mn-cs"/>
              </a:rPr>
              <a:t>Make final modifications to your plan</a:t>
            </a:r>
          </a:p>
        </p:txBody>
      </p:sp>
      <p:sp>
        <p:nvSpPr>
          <p:cNvPr id="26626" name="Rectangle 2"/>
          <p:cNvSpPr>
            <a:spLocks noGrp="1" noChangeArrowheads="1"/>
          </p:cNvSpPr>
          <p:nvPr>
            <p:ph type="title"/>
          </p:nvPr>
        </p:nvSpPr>
        <p:spPr/>
        <p:txBody>
          <a:bodyPr rtlCol="0">
            <a:normAutofit/>
          </a:bodyPr>
          <a:lstStyle/>
          <a:p>
            <a:pPr eaLnBrk="1" fontAlgn="auto" hangingPunct="1">
              <a:spcAft>
                <a:spcPts val="0"/>
              </a:spcAft>
              <a:defRPr/>
            </a:pPr>
            <a:r>
              <a:rPr lang="en-US" b="1" dirty="0" smtClean="0">
                <a:effectLst>
                  <a:outerShdw blurRad="38100" dist="38100" dir="2700000" algn="tl">
                    <a:srgbClr val="DDDDDD"/>
                  </a:outerShdw>
                </a:effectLst>
                <a:latin typeface="Comic Sans MS" charset="0"/>
                <a:ea typeface="+mj-ea"/>
                <a:cs typeface="+mj-cs"/>
              </a:rPr>
              <a:t>Let</a:t>
            </a:r>
            <a:r>
              <a:rPr lang="en-US" b="1" dirty="0" smtClean="0">
                <a:effectLst>
                  <a:outerShdw blurRad="38100" dist="38100" dir="2700000" algn="tl">
                    <a:srgbClr val="DDDDDD"/>
                  </a:outerShdw>
                </a:effectLst>
                <a:latin typeface="Arial"/>
              </a:rPr>
              <a:t>’</a:t>
            </a:r>
            <a:r>
              <a:rPr lang="en-US" b="1" dirty="0" smtClean="0">
                <a:effectLst>
                  <a:outerShdw blurRad="38100" dist="38100" dir="2700000" algn="tl">
                    <a:srgbClr val="DDDDDD"/>
                  </a:outerShdw>
                </a:effectLst>
                <a:latin typeface="Comic Sans MS" charset="0"/>
                <a:ea typeface="+mj-ea"/>
                <a:cs typeface="+mj-cs"/>
              </a:rPr>
              <a:t>s </a:t>
            </a:r>
            <a:r>
              <a:rPr lang="en-US" b="1" dirty="0">
                <a:effectLst>
                  <a:outerShdw blurRad="38100" dist="38100" dir="2700000" algn="tl">
                    <a:srgbClr val="DDDDDD"/>
                  </a:outerShdw>
                </a:effectLst>
                <a:latin typeface="Comic Sans MS" charset="0"/>
                <a:ea typeface="+mj-ea"/>
                <a:cs typeface="+mj-cs"/>
              </a:rPr>
              <a:t>look at your plans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762000" y="990600"/>
            <a:ext cx="7772400" cy="1779588"/>
          </a:xfrm>
        </p:spPr>
        <p:txBody>
          <a:bodyPr rtlCol="0"/>
          <a:lstStyle/>
          <a:p>
            <a:pPr eaLnBrk="1" fontAlgn="auto" hangingPunct="1">
              <a:spcAft>
                <a:spcPts val="0"/>
              </a:spcAft>
              <a:defRPr/>
            </a:pPr>
            <a:r>
              <a:rPr lang="en-US" b="1" dirty="0">
                <a:effectLst>
                  <a:outerShdw blurRad="38100" dist="38100" dir="2700000" algn="tl">
                    <a:srgbClr val="DDDDDD"/>
                  </a:outerShdw>
                </a:effectLst>
                <a:latin typeface="Comic Sans MS" charset="0"/>
                <a:ea typeface="+mj-ea"/>
                <a:cs typeface="+mj-cs"/>
              </a:rPr>
              <a:t>How did you do?</a:t>
            </a:r>
          </a:p>
        </p:txBody>
      </p:sp>
      <p:sp>
        <p:nvSpPr>
          <p:cNvPr id="27651" name="Rectangle 3"/>
          <p:cNvSpPr>
            <a:spLocks noGrp="1" noChangeArrowheads="1"/>
          </p:cNvSpPr>
          <p:nvPr>
            <p:ph type="subTitle" idx="1"/>
          </p:nvPr>
        </p:nvSpPr>
        <p:spPr>
          <a:xfrm>
            <a:off x="1371600" y="3556000"/>
            <a:ext cx="6400800" cy="1473200"/>
          </a:xfrm>
        </p:spPr>
        <p:txBody>
          <a:bodyPr rtlCol="0">
            <a:normAutofit/>
          </a:bodyPr>
          <a:lstStyle/>
          <a:p>
            <a:pPr eaLnBrk="1" fontAlgn="auto" hangingPunct="1">
              <a:spcAft>
                <a:spcPts val="0"/>
              </a:spcAft>
              <a:buFont typeface="Symbol" pitchFamily="18" charset="2"/>
              <a:buNone/>
              <a:defRPr/>
            </a:pPr>
            <a:r>
              <a:rPr lang="en-US" sz="3200" dirty="0">
                <a:solidFill>
                  <a:srgbClr val="000090"/>
                </a:solidFill>
                <a:effectLst>
                  <a:outerShdw blurRad="38100" dist="38100" dir="2700000" algn="tl">
                    <a:srgbClr val="DDDDDD"/>
                  </a:outerShdw>
                </a:effectLst>
                <a:latin typeface="Comic Sans MS" charset="0"/>
                <a:ea typeface="+mn-ea"/>
                <a:cs typeface="+mn-cs"/>
              </a:rPr>
              <a:t>Take the behavior vignettes test and get your post scores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762000" y="1295400"/>
            <a:ext cx="7772400" cy="1779588"/>
          </a:xfrm>
        </p:spPr>
        <p:txBody>
          <a:bodyPr rtlCol="0"/>
          <a:lstStyle/>
          <a:p>
            <a:pPr eaLnBrk="1" fontAlgn="auto" hangingPunct="1">
              <a:spcAft>
                <a:spcPts val="0"/>
              </a:spcAft>
              <a:defRPr/>
            </a:pPr>
            <a:r>
              <a:rPr lang="en-US" b="1" dirty="0">
                <a:effectLst>
                  <a:outerShdw blurRad="38100" dist="38100" dir="2700000" algn="tl">
                    <a:srgbClr val="DDDDDD"/>
                  </a:outerShdw>
                </a:effectLst>
                <a:latin typeface="Comic Sans MS" charset="0"/>
                <a:ea typeface="+mj-ea"/>
                <a:cs typeface="+mj-cs"/>
              </a:rPr>
              <a:t>Congratulations Participants</a:t>
            </a:r>
          </a:p>
        </p:txBody>
      </p:sp>
      <p:sp>
        <p:nvSpPr>
          <p:cNvPr id="28675" name="Rectangle 3"/>
          <p:cNvSpPr>
            <a:spLocks noGrp="1" noChangeArrowheads="1"/>
          </p:cNvSpPr>
          <p:nvPr>
            <p:ph type="subTitle" idx="1"/>
          </p:nvPr>
        </p:nvSpPr>
        <p:spPr>
          <a:xfrm>
            <a:off x="1371600" y="3556000"/>
            <a:ext cx="6400800" cy="1473200"/>
          </a:xfrm>
        </p:spPr>
        <p:txBody>
          <a:bodyPr rtlCol="0"/>
          <a:lstStyle/>
          <a:p>
            <a:pPr eaLnBrk="1" fontAlgn="auto" hangingPunct="1">
              <a:spcAft>
                <a:spcPts val="0"/>
              </a:spcAft>
              <a:buFont typeface="Symbol" pitchFamily="18" charset="2"/>
              <a:buNone/>
              <a:defRPr/>
            </a:pPr>
            <a:r>
              <a:rPr lang="en-US" sz="2400" dirty="0">
                <a:solidFill>
                  <a:srgbClr val="000090"/>
                </a:solidFill>
                <a:effectLst>
                  <a:outerShdw blurRad="38100" dist="38100" dir="2700000" algn="tl">
                    <a:srgbClr val="DDDDDD"/>
                  </a:outerShdw>
                </a:effectLst>
                <a:latin typeface="Comic Sans MS" charset="0"/>
                <a:ea typeface="+mn-ea"/>
                <a:cs typeface="+mn-cs"/>
              </a:rPr>
              <a:t>Pat your selves on the back and keep up the good </a:t>
            </a:r>
            <a:r>
              <a:rPr lang="en-US" sz="2400" dirty="0" smtClean="0">
                <a:solidFill>
                  <a:srgbClr val="000090"/>
                </a:solidFill>
                <a:effectLst>
                  <a:outerShdw blurRad="38100" dist="38100" dir="2700000" algn="tl">
                    <a:srgbClr val="DDDDDD"/>
                  </a:outerShdw>
                </a:effectLst>
                <a:latin typeface="Comic Sans MS" charset="0"/>
                <a:ea typeface="+mn-ea"/>
                <a:cs typeface="+mn-cs"/>
              </a:rPr>
              <a:t>work!</a:t>
            </a:r>
            <a:endParaRPr lang="en-US" sz="2400" dirty="0">
              <a:solidFill>
                <a:srgbClr val="000090"/>
              </a:solidFill>
              <a:effectLst>
                <a:outerShdw blurRad="38100" dist="38100" dir="2700000" algn="tl">
                  <a:srgbClr val="DDDDDD"/>
                </a:outerShdw>
              </a:effectLst>
              <a:latin typeface="Comic Sans MS" charset="0"/>
              <a:ea typeface="+mn-ea"/>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a:effectLst>
                  <a:outerShdw blurRad="38100" dist="38100" dir="2700000" algn="tl">
                    <a:srgbClr val="DDDDDD"/>
                  </a:outerShdw>
                </a:effectLst>
                <a:latin typeface="Comic Sans MS" charset="0"/>
                <a:ea typeface="+mj-ea"/>
                <a:cs typeface="+mj-cs"/>
              </a:rPr>
              <a:t>ABC, Inc. thanks your for your participation</a:t>
            </a:r>
          </a:p>
        </p:txBody>
      </p:sp>
      <p:graphicFrame>
        <p:nvGraphicFramePr>
          <p:cNvPr id="44034" name="Object 3"/>
          <p:cNvGraphicFramePr>
            <a:graphicFrameLocks noGrp="1" noChangeAspect="1"/>
          </p:cNvGraphicFramePr>
          <p:nvPr>
            <p:ph type="clipArt" sz="half" idx="1"/>
          </p:nvPr>
        </p:nvGraphicFramePr>
        <p:xfrm>
          <a:off x="533400" y="2286000"/>
          <a:ext cx="3505200" cy="3641725"/>
        </p:xfrm>
        <a:graphic>
          <a:graphicData uri="http://schemas.openxmlformats.org/presentationml/2006/ole">
            <mc:AlternateContent xmlns:mc="http://schemas.openxmlformats.org/markup-compatibility/2006">
              <mc:Choice xmlns:v="urn:schemas-microsoft-com:vml" Requires="v">
                <p:oleObj spid="_x0000_s39947" name="ClipArt" r:id="rId3" imgW="2594214" imgH="2694780" progId="MS_ClipArt_Gallery.2">
                  <p:embed/>
                </p:oleObj>
              </mc:Choice>
              <mc:Fallback>
                <p:oleObj name="ClipArt" r:id="rId3" imgW="2594214" imgH="2694780" progId="MS_ClipArt_Gallery.2">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286000"/>
                        <a:ext cx="3505200" cy="364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5" name="Rectangle 4"/>
          <p:cNvSpPr>
            <a:spLocks noGrp="1" noChangeArrowheads="1"/>
          </p:cNvSpPr>
          <p:nvPr>
            <p:ph type="body" sz="half" idx="2"/>
          </p:nvPr>
        </p:nvSpPr>
        <p:spPr>
          <a:xfrm>
            <a:off x="4572000" y="1676400"/>
            <a:ext cx="4267200" cy="4724400"/>
          </a:xfrm>
        </p:spPr>
        <p:txBody>
          <a:bodyPr>
            <a:normAutofit lnSpcReduction="10000"/>
          </a:bodyPr>
          <a:lstStyle/>
          <a:p>
            <a:pPr eaLnBrk="1" hangingPunct="1"/>
            <a:r>
              <a:rPr lang="en-US" sz="2800" b="1">
                <a:solidFill>
                  <a:srgbClr val="000090"/>
                </a:solidFill>
                <a:latin typeface="Comic Sans MS" charset="0"/>
              </a:rPr>
              <a:t>You have done a great job!</a:t>
            </a:r>
          </a:p>
          <a:p>
            <a:pPr eaLnBrk="1" hangingPunct="1"/>
            <a:r>
              <a:rPr lang="en-US" sz="2800" b="1">
                <a:solidFill>
                  <a:srgbClr val="000090"/>
                </a:solidFill>
                <a:latin typeface="Comic Sans MS" charset="0"/>
              </a:rPr>
              <a:t>Being parents isn</a:t>
            </a:r>
            <a:r>
              <a:rPr lang="en-US" sz="2800" b="1">
                <a:solidFill>
                  <a:srgbClr val="000090"/>
                </a:solidFill>
                <a:latin typeface="Arial" charset="0"/>
                <a:ea typeface="HGP明朝E" charset="0"/>
                <a:cs typeface="HGP明朝E" charset="0"/>
              </a:rPr>
              <a:t>’</a:t>
            </a:r>
            <a:r>
              <a:rPr lang="en-US" altLang="ja-JP" sz="2800" b="1">
                <a:solidFill>
                  <a:srgbClr val="000090"/>
                </a:solidFill>
                <a:latin typeface="Comic Sans MS" charset="0"/>
              </a:rPr>
              <a:t>t easy, so give yourself a break and reinforce yourself once in a while.</a:t>
            </a:r>
          </a:p>
          <a:p>
            <a:pPr eaLnBrk="1" hangingPunct="1"/>
            <a:r>
              <a:rPr lang="en-US" sz="2800" b="1">
                <a:solidFill>
                  <a:srgbClr val="000090"/>
                </a:solidFill>
                <a:latin typeface="Comic Sans MS" charset="0"/>
              </a:rPr>
              <a:t>Always look for the positive behaviors and reinforce your children&gt;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72067" y="2159000"/>
            <a:ext cx="7408333" cy="3967163"/>
          </a:xfrm>
        </p:spPr>
        <p:txBody>
          <a:bodyPr rtlCol="0">
            <a:noAutofit/>
          </a:bodyPr>
          <a:lstStyle/>
          <a:p>
            <a:pPr marL="274320" indent="-274320" eaLnBrk="1" fontAlgn="auto" hangingPunct="1">
              <a:spcAft>
                <a:spcPts val="0"/>
              </a:spcAft>
              <a:buFont typeface="Symbol" pitchFamily="18" charset="2"/>
              <a:buChar char=""/>
              <a:defRPr/>
            </a:pPr>
            <a:r>
              <a:rPr lang="en-US" sz="3200" dirty="0">
                <a:solidFill>
                  <a:srgbClr val="000090"/>
                </a:solidFill>
                <a:effectLst>
                  <a:outerShdw blurRad="38100" dist="38100" dir="2700000" algn="tl">
                    <a:srgbClr val="DDDDDD"/>
                  </a:outerShdw>
                </a:effectLst>
                <a:latin typeface="Comic Sans MS" charset="0"/>
                <a:ea typeface="+mn-ea"/>
                <a:cs typeface="+mn-cs"/>
              </a:rPr>
              <a:t>What are some consequences you have used?</a:t>
            </a:r>
          </a:p>
          <a:p>
            <a:pPr marL="274320" indent="-274320" eaLnBrk="1" fontAlgn="auto" hangingPunct="1">
              <a:spcAft>
                <a:spcPts val="0"/>
              </a:spcAft>
              <a:buFont typeface="Symbol" pitchFamily="18" charset="2"/>
              <a:buChar char=""/>
              <a:defRPr/>
            </a:pPr>
            <a:r>
              <a:rPr lang="en-US" sz="3200" dirty="0">
                <a:solidFill>
                  <a:srgbClr val="000090"/>
                </a:solidFill>
                <a:effectLst>
                  <a:outerShdw blurRad="38100" dist="38100" dir="2700000" algn="tl">
                    <a:srgbClr val="DDDDDD"/>
                  </a:outerShdw>
                </a:effectLst>
                <a:latin typeface="Comic Sans MS" charset="0"/>
                <a:ea typeface="+mn-ea"/>
                <a:cs typeface="+mn-cs"/>
              </a:rPr>
              <a:t>What are consequences you have observed others using?</a:t>
            </a:r>
          </a:p>
          <a:p>
            <a:pPr marL="274320" indent="-274320" eaLnBrk="1" fontAlgn="auto" hangingPunct="1">
              <a:spcAft>
                <a:spcPts val="0"/>
              </a:spcAft>
              <a:buFont typeface="Symbol" pitchFamily="18" charset="2"/>
              <a:buChar char=""/>
              <a:defRPr/>
            </a:pPr>
            <a:r>
              <a:rPr lang="en-US" sz="3200" dirty="0">
                <a:solidFill>
                  <a:srgbClr val="000090"/>
                </a:solidFill>
                <a:effectLst>
                  <a:outerShdw blurRad="38100" dist="38100" dir="2700000" algn="tl">
                    <a:srgbClr val="DDDDDD"/>
                  </a:outerShdw>
                </a:effectLst>
                <a:latin typeface="Comic Sans MS" charset="0"/>
                <a:ea typeface="+mn-ea"/>
                <a:cs typeface="+mn-cs"/>
              </a:rPr>
              <a:t>What are some consequences you are aware of and have thought about trying?</a:t>
            </a:r>
          </a:p>
          <a:p>
            <a:pPr marL="274320" indent="-274320" eaLnBrk="1" fontAlgn="auto" hangingPunct="1">
              <a:spcAft>
                <a:spcPts val="0"/>
              </a:spcAft>
              <a:buFont typeface="Symbol" pitchFamily="18" charset="2"/>
              <a:buChar char=""/>
              <a:defRPr/>
            </a:pPr>
            <a:r>
              <a:rPr lang="en-US" sz="3200" dirty="0">
                <a:solidFill>
                  <a:srgbClr val="000090"/>
                </a:solidFill>
                <a:effectLst>
                  <a:outerShdw blurRad="38100" dist="38100" dir="2700000" algn="tl">
                    <a:srgbClr val="DDDDDD"/>
                  </a:outerShdw>
                </a:effectLst>
                <a:latin typeface="Comic Sans MS" charset="0"/>
                <a:ea typeface="+mn-ea"/>
                <a:cs typeface="+mn-cs"/>
              </a:rPr>
              <a:t>Are these consequences effective?</a:t>
            </a:r>
          </a:p>
        </p:txBody>
      </p:sp>
      <p:sp>
        <p:nvSpPr>
          <p:cNvPr id="7170" name="Rectangle 2"/>
          <p:cNvSpPr>
            <a:spLocks noGrp="1" noChangeArrowheads="1"/>
          </p:cNvSpPr>
          <p:nvPr>
            <p:ph type="title"/>
          </p:nvPr>
        </p:nvSpPr>
        <p:spPr/>
        <p:txBody>
          <a:bodyPr rtlCol="0">
            <a:normAutofit/>
          </a:bodyPr>
          <a:lstStyle/>
          <a:p>
            <a:pPr eaLnBrk="1" fontAlgn="auto" hangingPunct="1">
              <a:spcAft>
                <a:spcPts val="0"/>
              </a:spcAft>
              <a:defRPr/>
            </a:pPr>
            <a:r>
              <a:rPr lang="en-US" sz="6000" b="1" dirty="0">
                <a:solidFill>
                  <a:schemeClr val="bg1"/>
                </a:solidFill>
                <a:effectLst>
                  <a:outerShdw blurRad="38100" dist="38100" dir="2700000" algn="tl">
                    <a:srgbClr val="DDDDDD"/>
                  </a:outerShdw>
                </a:effectLst>
                <a:latin typeface="Comic Sans MS" charset="0"/>
                <a:ea typeface="+mj-ea"/>
                <a:cs typeface="+mj-cs"/>
              </a:rPr>
              <a:t>Consequences</a:t>
            </a:r>
            <a:r>
              <a:rPr lang="en-US" sz="4000" b="1" dirty="0">
                <a:solidFill>
                  <a:schemeClr val="bg1"/>
                </a:solidFill>
                <a:effectLst>
                  <a:outerShdw blurRad="38100" dist="38100" dir="2700000" algn="tl">
                    <a:srgbClr val="DDDDDD"/>
                  </a:outerShdw>
                </a:effectLst>
                <a:latin typeface="Comic Sans MS" charset="0"/>
                <a:ea typeface="+mj-ea"/>
                <a:cs typeface="+mj-cs"/>
              </a:rPr>
              <a:t> </a:t>
            </a:r>
            <a:endParaRPr lang="en-US" b="1" dirty="0">
              <a:solidFill>
                <a:schemeClr val="bg1"/>
              </a:solidFill>
              <a:effectLst>
                <a:outerShdw blurRad="38100" dist="38100" dir="2700000" algn="tl">
                  <a:srgbClr val="DDDDDD"/>
                </a:outerShdw>
              </a:effectLst>
              <a:latin typeface="Comic Sans MS" charset="0"/>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8200" y="342900"/>
            <a:ext cx="7772400" cy="963386"/>
          </a:xfrm>
        </p:spPr>
        <p:txBody>
          <a:bodyPr rtlCol="0">
            <a:normAutofit fontScale="90000"/>
          </a:bodyPr>
          <a:lstStyle/>
          <a:p>
            <a:pPr eaLnBrk="1" fontAlgn="auto" hangingPunct="1">
              <a:spcAft>
                <a:spcPts val="0"/>
              </a:spcAft>
              <a:defRPr/>
            </a:pPr>
            <a:r>
              <a:rPr lang="en-US" b="1" dirty="0">
                <a:effectLst>
                  <a:outerShdw blurRad="38100" dist="38100" dir="2700000" algn="tl">
                    <a:srgbClr val="DDDDDD"/>
                  </a:outerShdw>
                </a:effectLst>
                <a:latin typeface="Comic Sans MS" charset="0"/>
                <a:ea typeface="+mj-ea"/>
                <a:cs typeface="+mj-cs"/>
              </a:rPr>
              <a:t>What you need to know about consequences...</a:t>
            </a:r>
          </a:p>
        </p:txBody>
      </p:sp>
      <p:sp>
        <p:nvSpPr>
          <p:cNvPr id="8195" name="Rectangle 3"/>
          <p:cNvSpPr>
            <a:spLocks noGrp="1" noChangeArrowheads="1"/>
          </p:cNvSpPr>
          <p:nvPr>
            <p:ph type="body" sz="half" idx="1"/>
          </p:nvPr>
        </p:nvSpPr>
        <p:spPr>
          <a:xfrm>
            <a:off x="152399" y="1596572"/>
            <a:ext cx="6052458" cy="5406571"/>
          </a:xfrm>
        </p:spPr>
        <p:txBody>
          <a:bodyPr rtlCol="0">
            <a:noAutofit/>
          </a:bodyPr>
          <a:lstStyle/>
          <a:p>
            <a:pPr marL="274320" indent="-274320" eaLnBrk="1" fontAlgn="auto" hangingPunct="1">
              <a:lnSpc>
                <a:spcPct val="110000"/>
              </a:lnSpc>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cs typeface="+mn-cs"/>
              </a:rPr>
              <a:t>Sometimes consequences are effective in the short run (i.e., stop the behavior for now), but do not decrease the behavior for the long </a:t>
            </a:r>
            <a:r>
              <a:rPr lang="en-US" sz="2600" dirty="0" smtClean="0">
                <a:effectLst>
                  <a:outerShdw blurRad="38100" dist="38100" dir="2700000" algn="tl">
                    <a:srgbClr val="DDDDDD"/>
                  </a:outerShdw>
                </a:effectLst>
                <a:latin typeface="Comic Sans MS" charset="0"/>
                <a:ea typeface="+mn-ea"/>
                <a:cs typeface="+mn-cs"/>
              </a:rPr>
              <a:t>haul.</a:t>
            </a:r>
            <a:endParaRPr lang="en-US" sz="2600" dirty="0">
              <a:effectLst>
                <a:outerShdw blurRad="38100" dist="38100" dir="2700000" algn="tl">
                  <a:srgbClr val="DDDDDD"/>
                </a:outerShdw>
              </a:effectLst>
              <a:latin typeface="Comic Sans MS" charset="0"/>
              <a:ea typeface="+mn-ea"/>
              <a:cs typeface="+mn-cs"/>
            </a:endParaRPr>
          </a:p>
          <a:p>
            <a:pPr marL="274320" indent="-274320" eaLnBrk="1" fontAlgn="auto" hangingPunct="1">
              <a:lnSpc>
                <a:spcPct val="110000"/>
              </a:lnSpc>
              <a:spcAft>
                <a:spcPts val="0"/>
              </a:spcAft>
              <a:buFont typeface="Symbol" pitchFamily="18" charset="2"/>
              <a:buChar char=""/>
              <a:defRPr/>
            </a:pPr>
            <a:r>
              <a:rPr lang="en-US" sz="2600" dirty="0">
                <a:effectLst>
                  <a:outerShdw blurRad="38100" dist="38100" dir="2700000" algn="tl">
                    <a:srgbClr val="DDDDDD"/>
                  </a:outerShdw>
                </a:effectLst>
                <a:latin typeface="Comic Sans MS" charset="0"/>
                <a:ea typeface="+mn-ea"/>
                <a:cs typeface="+mn-cs"/>
              </a:rPr>
              <a:t>In order to choose an effective consequence, you must </a:t>
            </a:r>
            <a:r>
              <a:rPr lang="en-US" sz="2600" b="1" dirty="0">
                <a:solidFill>
                  <a:srgbClr val="FF0000"/>
                </a:solidFill>
                <a:effectLst>
                  <a:outerShdw blurRad="38100" dist="38100" dir="2700000" algn="tl">
                    <a:srgbClr val="DDDDDD"/>
                  </a:outerShdw>
                </a:effectLst>
                <a:latin typeface="Comic Sans MS" charset="0"/>
                <a:ea typeface="+mn-ea"/>
                <a:cs typeface="+mn-cs"/>
              </a:rPr>
              <a:t>KNOW THE FUNCTION OF THE </a:t>
            </a:r>
            <a:r>
              <a:rPr lang="en-US" sz="2600" b="1" dirty="0" smtClean="0">
                <a:solidFill>
                  <a:srgbClr val="FF0000"/>
                </a:solidFill>
                <a:effectLst>
                  <a:outerShdw blurRad="38100" dist="38100" dir="2700000" algn="tl">
                    <a:srgbClr val="DDDDDD"/>
                  </a:outerShdw>
                </a:effectLst>
                <a:latin typeface="Comic Sans MS" charset="0"/>
                <a:ea typeface="+mn-ea"/>
                <a:cs typeface="+mn-cs"/>
              </a:rPr>
              <a:t>BEHAVIOR</a:t>
            </a:r>
          </a:p>
          <a:p>
            <a:pPr marL="274320" indent="-274320" eaLnBrk="1" fontAlgn="auto" hangingPunct="1">
              <a:lnSpc>
                <a:spcPct val="110000"/>
              </a:lnSpc>
              <a:spcAft>
                <a:spcPts val="0"/>
              </a:spcAft>
              <a:buFont typeface="Symbol" pitchFamily="18" charset="2"/>
              <a:buChar char=""/>
              <a:defRPr/>
            </a:pPr>
            <a:r>
              <a:rPr lang="en-US" sz="2600" b="1" dirty="0" smtClean="0">
                <a:solidFill>
                  <a:srgbClr val="FF0000"/>
                </a:solidFill>
                <a:effectLst>
                  <a:outerShdw blurRad="38100" dist="38100" dir="2700000" algn="tl">
                    <a:srgbClr val="DDDDDD"/>
                  </a:outerShdw>
                </a:effectLst>
                <a:latin typeface="Comic Sans MS" charset="0"/>
                <a:ea typeface="+mn-ea"/>
                <a:cs typeface="+mn-cs"/>
              </a:rPr>
              <a:t>Effect: </a:t>
            </a:r>
            <a:r>
              <a:rPr lang="en-US" sz="2600" dirty="0" smtClean="0">
                <a:solidFill>
                  <a:srgbClr val="FF0000"/>
                </a:solidFill>
                <a:effectLst>
                  <a:outerShdw blurRad="38100" dist="38100" dir="2700000" algn="tl">
                    <a:srgbClr val="DDDDDD"/>
                  </a:outerShdw>
                </a:effectLst>
                <a:latin typeface="Comic Sans MS" charset="0"/>
                <a:ea typeface="+mn-ea"/>
                <a:cs typeface="+mn-cs"/>
              </a:rPr>
              <a:t>consequences decrease the future probability of an undesirable behavior (excess)</a:t>
            </a:r>
            <a:endParaRPr lang="en-US" sz="2600" dirty="0">
              <a:solidFill>
                <a:srgbClr val="FF0000"/>
              </a:solidFill>
              <a:effectLst>
                <a:outerShdw blurRad="38100" dist="38100" dir="2700000" algn="tl">
                  <a:srgbClr val="DDDDDD"/>
                </a:outerShdw>
              </a:effectLst>
              <a:latin typeface="Comic Sans MS" charset="0"/>
              <a:ea typeface="+mn-ea"/>
              <a:cs typeface="+mn-cs"/>
            </a:endParaRPr>
          </a:p>
        </p:txBody>
      </p:sp>
      <p:graphicFrame>
        <p:nvGraphicFramePr>
          <p:cNvPr id="20483" name="Object 4"/>
          <p:cNvGraphicFramePr>
            <a:graphicFrameLocks noGrp="1" noChangeAspect="1"/>
          </p:cNvGraphicFramePr>
          <p:nvPr>
            <p:ph type="clipArt" sz="half" idx="2"/>
            <p:extLst>
              <p:ext uri="{D42A27DB-BD31-4B8C-83A1-F6EECF244321}">
                <p14:modId xmlns:p14="http://schemas.microsoft.com/office/powerpoint/2010/main" val="1306083787"/>
              </p:ext>
            </p:extLst>
          </p:nvPr>
        </p:nvGraphicFramePr>
        <p:xfrm>
          <a:off x="6361452" y="2438400"/>
          <a:ext cx="2615861" cy="2569029"/>
        </p:xfrm>
        <a:graphic>
          <a:graphicData uri="http://schemas.openxmlformats.org/presentationml/2006/ole">
            <mc:AlternateContent xmlns:mc="http://schemas.openxmlformats.org/markup-compatibility/2006">
              <mc:Choice xmlns:v="urn:schemas-microsoft-com:vml" Requires="v">
                <p:oleObj spid="_x0000_s7180" name="ClipArt" r:id="rId4" imgW="4014839" imgH="3939458" progId="MS_ClipArt_Gallery.2">
                  <p:embed/>
                </p:oleObj>
              </mc:Choice>
              <mc:Fallback>
                <p:oleObj name="ClipArt" r:id="rId4" imgW="4014839" imgH="3939458" progId="MS_ClipArt_Gallery.2">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1452" y="2438400"/>
                        <a:ext cx="2615861" cy="2569029"/>
                      </a:xfrm>
                      <a:prstGeom prst="rect">
                        <a:avLst/>
                      </a:prstGeom>
                      <a:noFill/>
                      <a:ln>
                        <a:noFill/>
                      </a:ln>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90600" y="2667000"/>
            <a:ext cx="7747000" cy="3451225"/>
          </a:xfrm>
        </p:spPr>
        <p:txBody>
          <a:bodyPr rtlCol="0">
            <a:noAutofit/>
          </a:bodyPr>
          <a:lstStyle/>
          <a:p>
            <a:pPr marL="274320" indent="-274320" eaLnBrk="1" fontAlgn="auto" hangingPunct="1">
              <a:spcAft>
                <a:spcPts val="0"/>
              </a:spcAft>
              <a:buFont typeface="Monotype Sorts" charset="0"/>
              <a:buNone/>
              <a:defRPr/>
            </a:pPr>
            <a:r>
              <a:rPr lang="en-US" sz="2800" dirty="0">
                <a:effectLst>
                  <a:outerShdw blurRad="38100" dist="38100" dir="2700000" algn="tl">
                    <a:srgbClr val="DDDDDD"/>
                  </a:outerShdw>
                </a:effectLst>
                <a:latin typeface="Comic Sans MS" charset="0"/>
                <a:ea typeface="+mn-ea"/>
                <a:cs typeface="+mn-cs"/>
              </a:rPr>
              <a:t>Billy plays          </a:t>
            </a:r>
            <a:r>
              <a:rPr lang="en-US" sz="2800" dirty="0" smtClean="0">
                <a:effectLst>
                  <a:outerShdw blurRad="38100" dist="38100" dir="2700000" algn="tl">
                    <a:srgbClr val="DDDDDD"/>
                  </a:outerShdw>
                </a:effectLst>
                <a:latin typeface="Comic Sans MS" charset="0"/>
                <a:ea typeface="+mn-ea"/>
                <a:cs typeface="+mn-cs"/>
              </a:rPr>
              <a:t>  he </a:t>
            </a:r>
            <a:r>
              <a:rPr lang="en-US" sz="2800" dirty="0">
                <a:effectLst>
                  <a:outerShdw blurRad="38100" dist="38100" dir="2700000" algn="tl">
                    <a:srgbClr val="DDDDDD"/>
                  </a:outerShdw>
                </a:effectLst>
                <a:latin typeface="Comic Sans MS" charset="0"/>
                <a:ea typeface="+mn-ea"/>
                <a:cs typeface="+mn-cs"/>
              </a:rPr>
              <a:t>cries           </a:t>
            </a:r>
            <a:r>
              <a:rPr lang="en-US" sz="2800" dirty="0" smtClean="0">
                <a:effectLst>
                  <a:outerShdw blurRad="38100" dist="38100" dir="2700000" algn="tl">
                    <a:srgbClr val="DDDDDD"/>
                  </a:outerShdw>
                </a:effectLst>
                <a:latin typeface="Comic Sans MS" charset="0"/>
                <a:ea typeface="+mn-ea"/>
                <a:cs typeface="+mn-cs"/>
              </a:rPr>
              <a:t> Mom </a:t>
            </a:r>
            <a:endParaRPr lang="en-US" sz="2800" dirty="0">
              <a:effectLst>
                <a:outerShdw blurRad="38100" dist="38100" dir="2700000" algn="tl">
                  <a:srgbClr val="DDDDDD"/>
                </a:outerShdw>
              </a:effectLst>
              <a:latin typeface="Comic Sans MS" charset="0"/>
              <a:ea typeface="+mn-ea"/>
              <a:cs typeface="+mn-cs"/>
            </a:endParaRPr>
          </a:p>
          <a:p>
            <a:pPr marL="274320" indent="-274320" eaLnBrk="1" fontAlgn="auto" hangingPunct="1">
              <a:spcAft>
                <a:spcPts val="0"/>
              </a:spcAft>
              <a:buFont typeface="Monotype Sorts" charset="0"/>
              <a:buNone/>
              <a:defRPr/>
            </a:pPr>
            <a:r>
              <a:rPr lang="en-US" sz="2800" dirty="0">
                <a:effectLst>
                  <a:outerShdw blurRad="38100" dist="38100" dir="2700000" algn="tl">
                    <a:srgbClr val="DDDDDD"/>
                  </a:outerShdw>
                </a:effectLst>
                <a:latin typeface="Comic Sans MS" charset="0"/>
                <a:ea typeface="+mn-ea"/>
                <a:cs typeface="+mn-cs"/>
              </a:rPr>
              <a:t>with his toys     </a:t>
            </a:r>
            <a:r>
              <a:rPr lang="en-US" sz="2800" dirty="0" smtClean="0">
                <a:effectLst>
                  <a:outerShdw blurRad="38100" dist="38100" dir="2700000" algn="tl">
                    <a:srgbClr val="DDDDDD"/>
                  </a:outerShdw>
                </a:effectLst>
                <a:latin typeface="Comic Sans MS" charset="0"/>
                <a:ea typeface="+mn-ea"/>
                <a:cs typeface="+mn-cs"/>
              </a:rPr>
              <a:t>  and </a:t>
            </a:r>
            <a:r>
              <a:rPr lang="en-US" sz="2800" dirty="0">
                <a:effectLst>
                  <a:outerShdw blurRad="38100" dist="38100" dir="2700000" algn="tl">
                    <a:srgbClr val="DDDDDD"/>
                  </a:outerShdw>
                </a:effectLst>
                <a:latin typeface="Comic Sans MS" charset="0"/>
                <a:ea typeface="+mn-ea"/>
                <a:cs typeface="+mn-cs"/>
              </a:rPr>
              <a:t>screams   </a:t>
            </a:r>
            <a:r>
              <a:rPr lang="en-US" sz="2800" dirty="0" smtClean="0">
                <a:effectLst>
                  <a:outerShdw blurRad="38100" dist="38100" dir="2700000" algn="tl">
                    <a:srgbClr val="DDDDDD"/>
                  </a:outerShdw>
                </a:effectLst>
                <a:latin typeface="Comic Sans MS" charset="0"/>
                <a:ea typeface="+mn-ea"/>
                <a:cs typeface="+mn-cs"/>
              </a:rPr>
              <a:t>  comforts </a:t>
            </a:r>
            <a:endParaRPr lang="en-US" sz="2800" dirty="0">
              <a:effectLst>
                <a:outerShdw blurRad="38100" dist="38100" dir="2700000" algn="tl">
                  <a:srgbClr val="DDDDDD"/>
                </a:outerShdw>
              </a:effectLst>
              <a:latin typeface="Comic Sans MS" charset="0"/>
              <a:ea typeface="+mn-ea"/>
              <a:cs typeface="+mn-cs"/>
            </a:endParaRPr>
          </a:p>
          <a:p>
            <a:pPr marL="274320" indent="-274320" eaLnBrk="1" fontAlgn="auto" hangingPunct="1">
              <a:spcAft>
                <a:spcPts val="0"/>
              </a:spcAft>
              <a:buFont typeface="Monotype Sorts" charset="0"/>
              <a:buNone/>
              <a:defRPr/>
            </a:pPr>
            <a:r>
              <a:rPr lang="en-US" sz="2800" dirty="0">
                <a:effectLst>
                  <a:outerShdw blurRad="38100" dist="38100" dir="2700000" algn="tl">
                    <a:srgbClr val="DDDDDD"/>
                  </a:outerShdw>
                </a:effectLst>
                <a:latin typeface="Comic Sans MS" charset="0"/>
                <a:ea typeface="+mn-ea"/>
                <a:cs typeface="+mn-cs"/>
              </a:rPr>
              <a:t>alone                                          </a:t>
            </a:r>
            <a:r>
              <a:rPr lang="en-US" sz="2800" dirty="0" smtClean="0">
                <a:effectLst>
                  <a:outerShdw blurRad="38100" dist="38100" dir="2700000" algn="tl">
                    <a:srgbClr val="DDDDDD"/>
                  </a:outerShdw>
                </a:effectLst>
                <a:latin typeface="Comic Sans MS" charset="0"/>
                <a:ea typeface="+mn-ea"/>
                <a:cs typeface="+mn-cs"/>
              </a:rPr>
              <a:t>  him</a:t>
            </a:r>
            <a:endParaRPr lang="en-US" sz="2800" dirty="0">
              <a:effectLst>
                <a:outerShdw blurRad="38100" dist="38100" dir="2700000" algn="tl">
                  <a:srgbClr val="DDDDDD"/>
                </a:outerShdw>
              </a:effectLst>
              <a:latin typeface="Comic Sans MS" charset="0"/>
              <a:ea typeface="+mn-ea"/>
              <a:cs typeface="+mn-cs"/>
            </a:endParaRPr>
          </a:p>
          <a:p>
            <a:pPr marL="274320" indent="-274320" eaLnBrk="1" fontAlgn="auto" hangingPunct="1">
              <a:spcAft>
                <a:spcPts val="0"/>
              </a:spcAft>
              <a:buFont typeface="Monotype Sorts" charset="0"/>
              <a:buNone/>
              <a:defRPr/>
            </a:pPr>
            <a:endParaRPr lang="en-US" sz="2800" dirty="0">
              <a:effectLst>
                <a:outerShdw blurRad="38100" dist="38100" dir="2700000" algn="tl">
                  <a:srgbClr val="DDDDDD"/>
                </a:outerShdw>
              </a:effectLst>
              <a:latin typeface="Comic Sans MS" charset="0"/>
              <a:ea typeface="+mn-ea"/>
              <a:cs typeface="+mn-cs"/>
            </a:endParaRPr>
          </a:p>
          <a:p>
            <a:pPr marL="274320" indent="-274320" eaLnBrk="1" fontAlgn="auto" hangingPunct="1">
              <a:spcAft>
                <a:spcPts val="0"/>
              </a:spcAft>
              <a:buFont typeface="Monotype Sorts" charset="0"/>
              <a:buNone/>
              <a:defRPr/>
            </a:pPr>
            <a:endParaRPr lang="en-US" sz="2800" dirty="0">
              <a:effectLst>
                <a:outerShdw blurRad="38100" dist="38100" dir="2700000" algn="tl">
                  <a:srgbClr val="DDDDDD"/>
                </a:outerShdw>
              </a:effectLst>
              <a:latin typeface="Comic Sans MS" charset="0"/>
              <a:ea typeface="+mn-ea"/>
              <a:cs typeface="+mn-cs"/>
            </a:endParaRPr>
          </a:p>
          <a:p>
            <a:pPr marL="274320" indent="-274320" eaLnBrk="1" fontAlgn="auto" hangingPunct="1">
              <a:spcAft>
                <a:spcPts val="0"/>
              </a:spcAft>
              <a:buFont typeface="Monotype Sorts" charset="0"/>
              <a:buNone/>
              <a:defRPr/>
            </a:pPr>
            <a:r>
              <a:rPr lang="en-US" sz="2800" dirty="0">
                <a:effectLst>
                  <a:outerShdw blurRad="38100" dist="38100" dir="2700000" algn="tl">
                    <a:srgbClr val="DDDDDD"/>
                  </a:outerShdw>
                </a:effectLst>
                <a:latin typeface="Comic Sans MS" charset="0"/>
                <a:ea typeface="+mn-ea"/>
                <a:cs typeface="+mn-cs"/>
              </a:rPr>
              <a:t>WHY DOES BILLY CRY AND SCREAM?</a:t>
            </a:r>
          </a:p>
          <a:p>
            <a:pPr marL="274320" indent="-274320" eaLnBrk="1" fontAlgn="auto" hangingPunct="1">
              <a:spcAft>
                <a:spcPts val="0"/>
              </a:spcAft>
              <a:buFont typeface="Monotype Sorts" charset="0"/>
              <a:buNone/>
              <a:defRPr/>
            </a:pPr>
            <a:r>
              <a:rPr lang="en-US" sz="2800" dirty="0">
                <a:effectLst>
                  <a:outerShdw blurRad="38100" dist="38100" dir="2700000" algn="tl">
                    <a:srgbClr val="DDDDDD"/>
                  </a:outerShdw>
                </a:effectLst>
                <a:latin typeface="Comic Sans MS" charset="0"/>
                <a:ea typeface="+mn-ea"/>
                <a:cs typeface="+mn-cs"/>
              </a:rPr>
              <a:t>What should Mom do instead?</a:t>
            </a:r>
          </a:p>
        </p:txBody>
      </p:sp>
      <p:sp>
        <p:nvSpPr>
          <p:cNvPr id="9218" name="Rectangle 2"/>
          <p:cNvSpPr>
            <a:spLocks noGrp="1" noChangeArrowheads="1"/>
          </p:cNvSpPr>
          <p:nvPr>
            <p:ph type="title"/>
          </p:nvPr>
        </p:nvSpPr>
        <p:spPr/>
        <p:txBody>
          <a:bodyPr rtlCol="0">
            <a:normAutofit/>
          </a:bodyPr>
          <a:lstStyle/>
          <a:p>
            <a:pPr eaLnBrk="1" fontAlgn="auto" hangingPunct="1">
              <a:spcAft>
                <a:spcPts val="0"/>
              </a:spcAft>
              <a:defRPr/>
            </a:pPr>
            <a:r>
              <a:rPr lang="en-US" b="1" dirty="0" smtClean="0">
                <a:effectLst>
                  <a:outerShdw blurRad="38100" dist="38100" dir="2700000" algn="tl">
                    <a:srgbClr val="DDDDDD"/>
                  </a:outerShdw>
                </a:effectLst>
                <a:latin typeface="Comic Sans MS" charset="0"/>
                <a:ea typeface="+mj-ea"/>
                <a:cs typeface="+mj-cs"/>
              </a:rPr>
              <a:t>A         B        C</a:t>
            </a:r>
            <a:endParaRPr lang="en-US" b="1" dirty="0">
              <a:effectLst>
                <a:outerShdw blurRad="38100" dist="38100" dir="2700000" algn="tl">
                  <a:srgbClr val="DDDDDD"/>
                </a:outerShdw>
              </a:effectLst>
              <a:latin typeface="Comic Sans MS" charset="0"/>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838200" y="2438400"/>
            <a:ext cx="7408863" cy="3451225"/>
          </a:xfrm>
        </p:spPr>
        <p:txBody>
          <a:bodyPr rtlCol="0">
            <a:noAutofit/>
          </a:bodyPr>
          <a:lstStyle/>
          <a:p>
            <a:pPr marL="274320" indent="-274320" eaLnBrk="1" fontAlgn="auto" hangingPunct="1">
              <a:spcAft>
                <a:spcPts val="0"/>
              </a:spcAft>
              <a:buFont typeface="Monotype Sorts" charset="0"/>
              <a:buNone/>
              <a:defRPr/>
            </a:pPr>
            <a:r>
              <a:rPr lang="en-US" sz="2800" dirty="0">
                <a:effectLst>
                  <a:outerShdw blurRad="38100" dist="38100" dir="2700000" algn="tl">
                    <a:srgbClr val="DDDDDD"/>
                  </a:outerShdw>
                </a:effectLst>
                <a:latin typeface="Comic Sans MS" charset="0"/>
                <a:ea typeface="+mn-ea"/>
                <a:cs typeface="+mn-cs"/>
              </a:rPr>
              <a:t>Billy and Mom     </a:t>
            </a:r>
            <a:r>
              <a:rPr lang="en-US" sz="2800" dirty="0" smtClean="0">
                <a:effectLst>
                  <a:outerShdw blurRad="38100" dist="38100" dir="2700000" algn="tl">
                    <a:srgbClr val="DDDDDD"/>
                  </a:outerShdw>
                </a:effectLst>
                <a:latin typeface="Comic Sans MS" charset="0"/>
                <a:ea typeface="+mn-ea"/>
                <a:cs typeface="+mn-cs"/>
              </a:rPr>
              <a:t> he </a:t>
            </a:r>
            <a:r>
              <a:rPr lang="en-US" sz="2800" dirty="0">
                <a:effectLst>
                  <a:outerShdw blurRad="38100" dist="38100" dir="2700000" algn="tl">
                    <a:srgbClr val="DDDDDD"/>
                  </a:outerShdw>
                </a:effectLst>
                <a:latin typeface="Comic Sans MS" charset="0"/>
                <a:ea typeface="+mn-ea"/>
                <a:cs typeface="+mn-cs"/>
              </a:rPr>
              <a:t>cries             Mom </a:t>
            </a:r>
          </a:p>
          <a:p>
            <a:pPr marL="274320" indent="-274320" eaLnBrk="1" fontAlgn="auto" hangingPunct="1">
              <a:spcAft>
                <a:spcPts val="0"/>
              </a:spcAft>
              <a:buFont typeface="Monotype Sorts" charset="0"/>
              <a:buNone/>
              <a:defRPr/>
            </a:pPr>
            <a:r>
              <a:rPr lang="en-US" sz="2800" dirty="0">
                <a:effectLst>
                  <a:outerShdw blurRad="38100" dist="38100" dir="2700000" algn="tl">
                    <a:srgbClr val="DDDDDD"/>
                  </a:outerShdw>
                </a:effectLst>
                <a:latin typeface="Comic Sans MS" charset="0"/>
                <a:ea typeface="+mn-ea"/>
                <a:cs typeface="+mn-cs"/>
              </a:rPr>
              <a:t>are working         </a:t>
            </a:r>
            <a:r>
              <a:rPr lang="en-US" sz="2800" dirty="0" smtClean="0">
                <a:effectLst>
                  <a:outerShdw blurRad="38100" dist="38100" dir="2700000" algn="tl">
                    <a:srgbClr val="DDDDDD"/>
                  </a:outerShdw>
                </a:effectLst>
                <a:latin typeface="Comic Sans MS" charset="0"/>
                <a:ea typeface="+mn-ea"/>
                <a:cs typeface="+mn-cs"/>
              </a:rPr>
              <a:t>and                   comforts </a:t>
            </a:r>
            <a:endParaRPr lang="en-US" sz="2800" dirty="0">
              <a:effectLst>
                <a:outerShdw blurRad="38100" dist="38100" dir="2700000" algn="tl">
                  <a:srgbClr val="DDDDDD"/>
                </a:outerShdw>
              </a:effectLst>
              <a:latin typeface="Comic Sans MS" charset="0"/>
              <a:ea typeface="+mn-ea"/>
              <a:cs typeface="+mn-cs"/>
            </a:endParaRPr>
          </a:p>
          <a:p>
            <a:pPr marL="274320" indent="-274320" eaLnBrk="1" fontAlgn="auto" hangingPunct="1">
              <a:spcAft>
                <a:spcPts val="0"/>
              </a:spcAft>
              <a:buFont typeface="Monotype Sorts" charset="0"/>
              <a:buNone/>
              <a:defRPr/>
            </a:pPr>
            <a:r>
              <a:rPr lang="en-US" sz="2800" dirty="0">
                <a:effectLst>
                  <a:outerShdw blurRad="38100" dist="38100" dir="2700000" algn="tl">
                    <a:srgbClr val="DDDDDD"/>
                  </a:outerShdw>
                </a:effectLst>
                <a:latin typeface="Comic Sans MS" charset="0"/>
                <a:ea typeface="+mn-ea"/>
                <a:cs typeface="+mn-cs"/>
              </a:rPr>
              <a:t>on tying            </a:t>
            </a:r>
            <a:r>
              <a:rPr lang="en-US" sz="2800" dirty="0" smtClean="0">
                <a:effectLst>
                  <a:outerShdw blurRad="38100" dist="38100" dir="2700000" algn="tl">
                    <a:srgbClr val="DDDDDD"/>
                  </a:outerShdw>
                </a:effectLst>
                <a:latin typeface="Comic Sans MS" charset="0"/>
                <a:ea typeface="+mn-ea"/>
                <a:cs typeface="+mn-cs"/>
              </a:rPr>
              <a:t>   screams              him</a:t>
            </a:r>
            <a:endParaRPr lang="en-US" sz="2800" dirty="0">
              <a:effectLst>
                <a:outerShdw blurRad="38100" dist="38100" dir="2700000" algn="tl">
                  <a:srgbClr val="DDDDDD"/>
                </a:outerShdw>
              </a:effectLst>
              <a:latin typeface="Comic Sans MS" charset="0"/>
              <a:ea typeface="+mn-ea"/>
              <a:cs typeface="+mn-cs"/>
            </a:endParaRPr>
          </a:p>
          <a:p>
            <a:pPr marL="274320" indent="-274320" eaLnBrk="1" fontAlgn="auto" hangingPunct="1">
              <a:spcAft>
                <a:spcPts val="0"/>
              </a:spcAft>
              <a:buFont typeface="Monotype Sorts" charset="0"/>
              <a:buNone/>
              <a:defRPr/>
            </a:pPr>
            <a:r>
              <a:rPr lang="en-US" sz="2800" dirty="0">
                <a:effectLst>
                  <a:outerShdw blurRad="38100" dist="38100" dir="2700000" algn="tl">
                    <a:srgbClr val="DDDDDD"/>
                  </a:outerShdw>
                </a:effectLst>
                <a:latin typeface="Comic Sans MS" charset="0"/>
                <a:ea typeface="+mn-ea"/>
                <a:cs typeface="+mn-cs"/>
              </a:rPr>
              <a:t>shoes</a:t>
            </a:r>
          </a:p>
          <a:p>
            <a:pPr marL="274320" indent="-274320" eaLnBrk="1" fontAlgn="auto" hangingPunct="1">
              <a:spcAft>
                <a:spcPts val="0"/>
              </a:spcAft>
              <a:buFont typeface="Monotype Sorts" charset="0"/>
              <a:buNone/>
              <a:defRPr/>
            </a:pPr>
            <a:endParaRPr lang="en-US" sz="2800" dirty="0">
              <a:effectLst>
                <a:outerShdw blurRad="38100" dist="38100" dir="2700000" algn="tl">
                  <a:srgbClr val="DDDDDD"/>
                </a:outerShdw>
              </a:effectLst>
              <a:latin typeface="Comic Sans MS" charset="0"/>
              <a:ea typeface="+mn-ea"/>
              <a:cs typeface="+mn-cs"/>
            </a:endParaRPr>
          </a:p>
          <a:p>
            <a:pPr marL="274320" indent="-274320" eaLnBrk="1" fontAlgn="auto" hangingPunct="1">
              <a:spcAft>
                <a:spcPts val="0"/>
              </a:spcAft>
              <a:buFont typeface="Monotype Sorts" charset="0"/>
              <a:buNone/>
              <a:defRPr/>
            </a:pPr>
            <a:r>
              <a:rPr lang="en-US" sz="2800" dirty="0">
                <a:effectLst>
                  <a:outerShdw blurRad="38100" dist="38100" dir="2700000" algn="tl">
                    <a:srgbClr val="DDDDDD"/>
                  </a:outerShdw>
                </a:effectLst>
                <a:latin typeface="Comic Sans MS" charset="0"/>
                <a:ea typeface="+mn-ea"/>
                <a:cs typeface="+mn-cs"/>
              </a:rPr>
              <a:t>WHY DOES BILLY CRY AND SCREAM?</a:t>
            </a:r>
          </a:p>
          <a:p>
            <a:pPr marL="274320" indent="-274320" eaLnBrk="1" fontAlgn="auto" hangingPunct="1">
              <a:spcAft>
                <a:spcPts val="0"/>
              </a:spcAft>
              <a:buFont typeface="Monotype Sorts" charset="0"/>
              <a:buNone/>
              <a:defRPr/>
            </a:pPr>
            <a:r>
              <a:rPr lang="en-US" sz="2800" dirty="0">
                <a:effectLst>
                  <a:outerShdw blurRad="38100" dist="38100" dir="2700000" algn="tl">
                    <a:srgbClr val="DDDDDD"/>
                  </a:outerShdw>
                </a:effectLst>
                <a:latin typeface="Comic Sans MS" charset="0"/>
                <a:ea typeface="+mn-ea"/>
                <a:cs typeface="+mn-cs"/>
              </a:rPr>
              <a:t>What should Mom do instead?</a:t>
            </a:r>
          </a:p>
        </p:txBody>
      </p:sp>
      <p:sp>
        <p:nvSpPr>
          <p:cNvPr id="10242" name="Rectangle 2"/>
          <p:cNvSpPr>
            <a:spLocks noGrp="1" noChangeArrowheads="1"/>
          </p:cNvSpPr>
          <p:nvPr>
            <p:ph type="title"/>
          </p:nvPr>
        </p:nvSpPr>
        <p:spPr/>
        <p:txBody>
          <a:bodyPr rtlCol="0">
            <a:normAutofit/>
          </a:bodyPr>
          <a:lstStyle/>
          <a:p>
            <a:pPr eaLnBrk="1" fontAlgn="auto" hangingPunct="1">
              <a:spcAft>
                <a:spcPts val="0"/>
              </a:spcAft>
              <a:defRPr/>
            </a:pPr>
            <a:r>
              <a:rPr lang="en-US" b="1" dirty="0">
                <a:effectLst>
                  <a:outerShdw blurRad="38100" dist="38100" dir="2700000" algn="tl">
                    <a:srgbClr val="DDDDDD"/>
                  </a:outerShdw>
                </a:effectLst>
                <a:latin typeface="Comic Sans MS" charset="0"/>
                <a:ea typeface="+mj-ea"/>
                <a:cs typeface="+mj-cs"/>
              </a:rPr>
              <a:t>A         </a:t>
            </a:r>
            <a:r>
              <a:rPr lang="en-US" b="1" dirty="0" smtClean="0">
                <a:effectLst>
                  <a:outerShdw blurRad="38100" dist="38100" dir="2700000" algn="tl">
                    <a:srgbClr val="DDDDDD"/>
                  </a:outerShdw>
                </a:effectLst>
                <a:latin typeface="Comic Sans MS" charset="0"/>
                <a:ea typeface="+mj-ea"/>
                <a:cs typeface="+mj-cs"/>
              </a:rPr>
              <a:t> B           C</a:t>
            </a:r>
            <a:endParaRPr lang="en-US" b="1" dirty="0">
              <a:effectLst>
                <a:outerShdw blurRad="38100" dist="38100" dir="2700000" algn="tl">
                  <a:srgbClr val="DDDDDD"/>
                </a:outerShdw>
              </a:effectLst>
              <a:latin typeface="Comic Sans MS" charset="0"/>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04361" y="765628"/>
            <a:ext cx="4449354" cy="1784047"/>
          </a:xfrm>
        </p:spPr>
        <p:txBody>
          <a:bodyPr>
            <a:normAutofit fontScale="90000"/>
          </a:bodyPr>
          <a:lstStyle/>
          <a:p>
            <a:pPr algn="ctr"/>
            <a:r>
              <a:rPr lang="en-US" sz="4400" b="1" dirty="0" smtClean="0"/>
              <a:t> Consequences continued &amp; more:</a:t>
            </a:r>
            <a:endParaRPr lang="en-US" sz="4400" b="1" dirty="0"/>
          </a:p>
        </p:txBody>
      </p:sp>
      <p:sp>
        <p:nvSpPr>
          <p:cNvPr id="5" name="Text Placeholder 4"/>
          <p:cNvSpPr>
            <a:spLocks noGrp="1"/>
          </p:cNvSpPr>
          <p:nvPr>
            <p:ph type="body" sz="half" idx="2"/>
          </p:nvPr>
        </p:nvSpPr>
        <p:spPr>
          <a:xfrm>
            <a:off x="4705047" y="2549675"/>
            <a:ext cx="4021667" cy="2421467"/>
          </a:xfrm>
        </p:spPr>
        <p:txBody>
          <a:bodyPr>
            <a:noAutofit/>
          </a:bodyPr>
          <a:lstStyle/>
          <a:p>
            <a:pPr marL="342900" indent="-342900">
              <a:buClr>
                <a:srgbClr val="FF0000"/>
              </a:buClr>
              <a:buFont typeface="Wingdings" charset="2"/>
              <a:buChar char="§"/>
            </a:pPr>
            <a:r>
              <a:rPr lang="en-US" sz="2400" dirty="0" smtClean="0">
                <a:solidFill>
                  <a:srgbClr val="FF0000"/>
                </a:solidFill>
              </a:rPr>
              <a:t>How do I determine which consequence?</a:t>
            </a:r>
            <a:endParaRPr lang="en-US" sz="2400" dirty="0">
              <a:solidFill>
                <a:srgbClr val="FF0000"/>
              </a:solidFill>
            </a:endParaRPr>
          </a:p>
          <a:p>
            <a:pPr marL="342900" indent="-342900">
              <a:buClr>
                <a:srgbClr val="FF0000"/>
              </a:buClr>
              <a:buFont typeface="Wingdings" charset="2"/>
              <a:buChar char="§"/>
            </a:pPr>
            <a:r>
              <a:rPr lang="en-US" sz="2400" dirty="0" smtClean="0">
                <a:solidFill>
                  <a:srgbClr val="FF0000"/>
                </a:solidFill>
              </a:rPr>
              <a:t>How do I implement the  consequence?</a:t>
            </a:r>
            <a:endParaRPr lang="en-US" sz="2400" dirty="0">
              <a:solidFill>
                <a:srgbClr val="FF0000"/>
              </a:solidFill>
            </a:endParaRPr>
          </a:p>
          <a:p>
            <a:pPr marL="342900" indent="-342900">
              <a:buClr>
                <a:srgbClr val="FF0000"/>
              </a:buClr>
              <a:buFont typeface="Wingdings" charset="2"/>
              <a:buChar char="§"/>
            </a:pPr>
            <a:r>
              <a:rPr lang="en-US" sz="2400" dirty="0" smtClean="0">
                <a:solidFill>
                  <a:srgbClr val="FF0000"/>
                </a:solidFill>
              </a:rPr>
              <a:t>How do I determine if the consequence is working?</a:t>
            </a:r>
          </a:p>
          <a:p>
            <a:pPr marL="342900" indent="-342900">
              <a:buClr>
                <a:srgbClr val="FF0000"/>
              </a:buClr>
              <a:buFont typeface="Wingdings" charset="2"/>
              <a:buChar char="§"/>
            </a:pPr>
            <a:r>
              <a:rPr lang="en-US" sz="2400" dirty="0" smtClean="0">
                <a:solidFill>
                  <a:srgbClr val="FF0000"/>
                </a:solidFill>
              </a:rPr>
              <a:t>Identifying &amp; Teaching FEABS</a:t>
            </a:r>
          </a:p>
          <a:p>
            <a:pPr marL="342900" indent="-342900">
              <a:buClr>
                <a:srgbClr val="FF0000"/>
              </a:buClr>
              <a:buFont typeface="Wingdings" charset="2"/>
              <a:buChar char="§"/>
            </a:pPr>
            <a:r>
              <a:rPr lang="en-US" sz="2400" dirty="0" smtClean="0">
                <a:solidFill>
                  <a:srgbClr val="FF0000"/>
                </a:solidFill>
              </a:rPr>
              <a:t>Developing an Effective Behavior Plan</a:t>
            </a:r>
            <a:endParaRPr lang="en-US" sz="2400" dirty="0">
              <a:solidFill>
                <a:srgbClr val="FF0000"/>
              </a:solidFill>
            </a:endParaRPr>
          </a:p>
        </p:txBody>
      </p:sp>
      <p:pic>
        <p:nvPicPr>
          <p:cNvPr id="6" name="Picture Placeholder 5" descr="2_01.jpg"/>
          <p:cNvPicPr>
            <a:picLocks noGrp="1" noChangeAspect="1"/>
          </p:cNvPicPr>
          <p:nvPr>
            <p:ph type="pic" idx="1"/>
          </p:nvPr>
        </p:nvPicPr>
        <p:blipFill>
          <a:blip r:embed="rId2">
            <a:extLst>
              <a:ext uri="{28A0092B-C50C-407E-A947-70E740481C1C}">
                <a14:useLocalDpi xmlns:a14="http://schemas.microsoft.com/office/drawing/2010/main" val="0"/>
              </a:ext>
            </a:extLst>
          </a:blip>
          <a:srcRect t="1220" b="1220"/>
          <a:stretch>
            <a:fillRect/>
          </a:stretch>
        </p:blipFill>
        <p:spPr>
          <a:xfrm>
            <a:off x="344432" y="1973337"/>
            <a:ext cx="3914786" cy="3212132"/>
          </a:xfrm>
        </p:spPr>
      </p:pic>
      <p:sp>
        <p:nvSpPr>
          <p:cNvPr id="7" name="Title 2"/>
          <p:cNvSpPr txBox="1">
            <a:spLocks/>
          </p:cNvSpPr>
          <p:nvPr/>
        </p:nvSpPr>
        <p:spPr>
          <a:xfrm>
            <a:off x="591715" y="272748"/>
            <a:ext cx="3812645" cy="1352247"/>
          </a:xfrm>
          <a:prstGeom prst="rect">
            <a:avLst/>
          </a:prstGeom>
        </p:spPr>
        <p:txBody>
          <a:bodyPr vert="horz" lIns="91440" tIns="45720" rIns="91440" bIns="45720" rtlCol="0" anchor="b">
            <a:normAutofit/>
          </a:bodyPr>
          <a:lstStyle>
            <a:lvl1pPr algn="l" defTabSz="914400" rtl="0" eaLnBrk="1" latinLnBrk="0" hangingPunct="1">
              <a:spcBef>
                <a:spcPct val="0"/>
              </a:spcBef>
              <a:buNone/>
              <a:defRPr sz="2800" b="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b="1" dirty="0" smtClean="0">
                <a:solidFill>
                  <a:srgbClr val="000090"/>
                </a:solidFill>
              </a:rPr>
              <a:t>ABC’s First PPP Class, 1990</a:t>
            </a:r>
            <a:endParaRPr lang="en-US" sz="3600" b="1" dirty="0">
              <a:solidFill>
                <a:srgbClr val="000090"/>
              </a:solidFill>
            </a:endParaRPr>
          </a:p>
        </p:txBody>
      </p:sp>
    </p:spTree>
    <p:extLst>
      <p:ext uri="{BB962C8B-B14F-4D97-AF65-F5344CB8AC3E}">
        <p14:creationId xmlns:p14="http://schemas.microsoft.com/office/powerpoint/2010/main" val="107953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272143" y="1977572"/>
            <a:ext cx="8617857" cy="3835854"/>
          </a:xfrm>
        </p:spPr>
        <p:txBody>
          <a:bodyPr rtlCol="0">
            <a:noAutofit/>
          </a:bodyPr>
          <a:lstStyle/>
          <a:p>
            <a:pPr marL="274320" indent="-274320" eaLnBrk="1" fontAlgn="auto" hangingPunct="1">
              <a:spcAft>
                <a:spcPts val="0"/>
              </a:spcAft>
              <a:buFont typeface="Symbol" pitchFamily="18" charset="2"/>
              <a:buChar char=""/>
              <a:defRPr/>
            </a:pPr>
            <a:r>
              <a:rPr lang="en-US" sz="3000" dirty="0">
                <a:effectLst>
                  <a:outerShdw blurRad="38100" dist="38100" dir="2700000" algn="tl">
                    <a:srgbClr val="DDDDDD"/>
                  </a:outerShdw>
                </a:effectLst>
                <a:latin typeface="Comic Sans MS" charset="0"/>
                <a:ea typeface="+mn-ea"/>
              </a:rPr>
              <a:t>This consequence is best used when the child engages in a behavior problem while already </a:t>
            </a:r>
            <a:r>
              <a:rPr lang="en-US" sz="3000" dirty="0" smtClean="0">
                <a:effectLst>
                  <a:outerShdw blurRad="38100" dist="38100" dir="2700000" algn="tl">
                    <a:srgbClr val="DDDDDD"/>
                  </a:outerShdw>
                </a:effectLst>
                <a:latin typeface="Comic Sans MS" charset="0"/>
                <a:ea typeface="+mn-ea"/>
              </a:rPr>
              <a:t>engaged in something desirable</a:t>
            </a:r>
            <a:endParaRPr lang="en-US" sz="3000" dirty="0">
              <a:effectLst>
                <a:outerShdw blurRad="38100" dist="38100" dir="2700000" algn="tl">
                  <a:srgbClr val="DDDDDD"/>
                </a:outerShdw>
              </a:effectLst>
              <a:latin typeface="Comic Sans MS" charset="0"/>
              <a:ea typeface="+mn-ea"/>
            </a:endParaRPr>
          </a:p>
          <a:p>
            <a:pPr lvl="1" indent="-274320" eaLnBrk="1" fontAlgn="auto" hangingPunct="1">
              <a:spcAft>
                <a:spcPts val="0"/>
              </a:spcAft>
              <a:buFont typeface="Symbol" pitchFamily="18" charset="2"/>
              <a:buChar char=""/>
              <a:defRPr/>
            </a:pPr>
            <a:r>
              <a:rPr lang="en-US" sz="3000" dirty="0">
                <a:effectLst>
                  <a:outerShdw blurRad="38100" dist="38100" dir="2700000" algn="tl">
                    <a:srgbClr val="DDDDDD"/>
                  </a:outerShdw>
                </a:effectLst>
                <a:latin typeface="Comic Sans MS" charset="0"/>
                <a:ea typeface="+mn-ea"/>
              </a:rPr>
              <a:t>removing a </a:t>
            </a:r>
            <a:r>
              <a:rPr lang="en-US" sz="3000" dirty="0" smtClean="0">
                <a:effectLst>
                  <a:outerShdw blurRad="38100" dist="38100" dir="2700000" algn="tl">
                    <a:srgbClr val="DDDDDD"/>
                  </a:outerShdw>
                </a:effectLst>
                <a:latin typeface="Comic Sans MS" charset="0"/>
                <a:ea typeface="+mn-ea"/>
              </a:rPr>
              <a:t>child</a:t>
            </a:r>
            <a:r>
              <a:rPr lang="en-US" sz="3000" dirty="0" smtClean="0">
                <a:effectLst>
                  <a:outerShdw blurRad="38100" dist="38100" dir="2700000" algn="tl">
                    <a:srgbClr val="DDDDDD"/>
                  </a:outerShdw>
                </a:effectLst>
                <a:latin typeface="Arial"/>
                <a:ea typeface="+mn-ea"/>
              </a:rPr>
              <a:t>’</a:t>
            </a:r>
            <a:r>
              <a:rPr lang="en-US" sz="3000" dirty="0" smtClean="0">
                <a:effectLst>
                  <a:outerShdw blurRad="38100" dist="38100" dir="2700000" algn="tl">
                    <a:srgbClr val="DDDDDD"/>
                  </a:outerShdw>
                </a:effectLst>
                <a:latin typeface="Comic Sans MS" charset="0"/>
                <a:ea typeface="+mn-ea"/>
              </a:rPr>
              <a:t>s </a:t>
            </a:r>
            <a:r>
              <a:rPr lang="en-US" sz="3000" dirty="0">
                <a:effectLst>
                  <a:outerShdw blurRad="38100" dist="38100" dir="2700000" algn="tl">
                    <a:srgbClr val="DDDDDD"/>
                  </a:outerShdw>
                </a:effectLst>
                <a:latin typeface="Comic Sans MS" charset="0"/>
                <a:ea typeface="+mn-ea"/>
              </a:rPr>
              <a:t>dinner for 30 seconds for grabbing </a:t>
            </a:r>
            <a:r>
              <a:rPr lang="en-US" sz="3000" dirty="0" smtClean="0">
                <a:effectLst>
                  <a:outerShdw blurRad="38100" dist="38100" dir="2700000" algn="tl">
                    <a:srgbClr val="DDDDDD"/>
                  </a:outerShdw>
                </a:effectLst>
                <a:latin typeface="Comic Sans MS" charset="0"/>
                <a:ea typeface="+mn-ea"/>
              </a:rPr>
              <a:t>others</a:t>
            </a:r>
            <a:r>
              <a:rPr lang="en-US" sz="3000" dirty="0" smtClean="0">
                <a:effectLst>
                  <a:outerShdw blurRad="38100" dist="38100" dir="2700000" algn="tl">
                    <a:srgbClr val="DDDDDD"/>
                  </a:outerShdw>
                </a:effectLst>
                <a:latin typeface="Arial"/>
                <a:ea typeface="+mn-ea"/>
              </a:rPr>
              <a:t>’ </a:t>
            </a:r>
            <a:r>
              <a:rPr lang="en-US" sz="3000" dirty="0" smtClean="0">
                <a:effectLst>
                  <a:outerShdw blurRad="38100" dist="38100" dir="2700000" algn="tl">
                    <a:srgbClr val="DDDDDD"/>
                  </a:outerShdw>
                </a:effectLst>
                <a:latin typeface="Comic Sans MS" charset="0"/>
                <a:ea typeface="+mn-ea"/>
              </a:rPr>
              <a:t>food</a:t>
            </a:r>
            <a:endParaRPr lang="en-US" sz="3000" dirty="0">
              <a:effectLst>
                <a:outerShdw blurRad="38100" dist="38100" dir="2700000" algn="tl">
                  <a:srgbClr val="DDDDDD"/>
                </a:outerShdw>
              </a:effectLst>
              <a:latin typeface="Comic Sans MS" charset="0"/>
              <a:ea typeface="+mn-ea"/>
            </a:endParaRPr>
          </a:p>
          <a:p>
            <a:pPr lvl="1" indent="-274320" eaLnBrk="1" fontAlgn="auto" hangingPunct="1">
              <a:spcAft>
                <a:spcPts val="0"/>
              </a:spcAft>
              <a:buFont typeface="Symbol" pitchFamily="18" charset="2"/>
              <a:buChar char=""/>
              <a:defRPr/>
            </a:pPr>
            <a:r>
              <a:rPr lang="en-US" sz="3000" dirty="0">
                <a:effectLst>
                  <a:outerShdw blurRad="38100" dist="38100" dir="2700000" algn="tl">
                    <a:srgbClr val="DDDDDD"/>
                  </a:outerShdw>
                </a:effectLst>
                <a:latin typeface="Comic Sans MS" charset="0"/>
                <a:ea typeface="+mn-ea"/>
              </a:rPr>
              <a:t>turning off T.V. until child is sitting nicely on the couch</a:t>
            </a:r>
          </a:p>
          <a:p>
            <a:pPr lvl="1" indent="-274320" eaLnBrk="1" fontAlgn="auto" hangingPunct="1">
              <a:spcAft>
                <a:spcPts val="0"/>
              </a:spcAft>
              <a:buFont typeface="Symbol" pitchFamily="18" charset="2"/>
              <a:buChar char=""/>
              <a:defRPr/>
            </a:pPr>
            <a:r>
              <a:rPr lang="en-US" sz="3000" dirty="0">
                <a:effectLst>
                  <a:outerShdw blurRad="38100" dist="38100" dir="2700000" algn="tl">
                    <a:srgbClr val="DDDDDD"/>
                  </a:outerShdw>
                </a:effectLst>
                <a:latin typeface="Comic Sans MS" charset="0"/>
                <a:ea typeface="+mn-ea"/>
              </a:rPr>
              <a:t>removing a toy until child can demonstrate </a:t>
            </a:r>
            <a:r>
              <a:rPr lang="ja-JP" altLang="en-US" sz="3000" dirty="0">
                <a:effectLst>
                  <a:outerShdw blurRad="38100" dist="38100" dir="2700000" algn="tl">
                    <a:srgbClr val="DDDDDD"/>
                  </a:outerShdw>
                </a:effectLst>
                <a:latin typeface="Arial"/>
                <a:ea typeface="+mn-ea"/>
              </a:rPr>
              <a:t>“</a:t>
            </a:r>
            <a:r>
              <a:rPr lang="en-US" sz="3000" dirty="0">
                <a:effectLst>
                  <a:outerShdw blurRad="38100" dist="38100" dir="2700000" algn="tl">
                    <a:srgbClr val="DDDDDD"/>
                  </a:outerShdw>
                </a:effectLst>
                <a:latin typeface="Comic Sans MS" charset="0"/>
                <a:ea typeface="+mn-ea"/>
              </a:rPr>
              <a:t>nice sharing</a:t>
            </a:r>
            <a:r>
              <a:rPr lang="ja-JP" altLang="en-US" sz="3000" dirty="0">
                <a:effectLst>
                  <a:outerShdw blurRad="38100" dist="38100" dir="2700000" algn="tl">
                    <a:srgbClr val="DDDDDD"/>
                  </a:outerShdw>
                </a:effectLst>
                <a:latin typeface="Arial"/>
                <a:ea typeface="+mn-ea"/>
              </a:rPr>
              <a:t>”</a:t>
            </a:r>
            <a:endParaRPr lang="en-US" sz="3000" dirty="0">
              <a:effectLst>
                <a:outerShdw blurRad="38100" dist="38100" dir="2700000" algn="tl">
                  <a:srgbClr val="DDDDDD"/>
                </a:outerShdw>
              </a:effectLst>
              <a:latin typeface="Comic Sans MS" charset="0"/>
              <a:ea typeface="+mn-ea"/>
            </a:endParaRPr>
          </a:p>
        </p:txBody>
      </p:sp>
      <p:sp>
        <p:nvSpPr>
          <p:cNvPr id="12290" name="Rectangle 2"/>
          <p:cNvSpPr>
            <a:spLocks noGrp="1" noChangeArrowheads="1"/>
          </p:cNvSpPr>
          <p:nvPr>
            <p:ph type="title"/>
          </p:nvPr>
        </p:nvSpPr>
        <p:spPr/>
        <p:txBody>
          <a:bodyPr rtlCol="0">
            <a:normAutofit/>
          </a:bodyPr>
          <a:lstStyle/>
          <a:p>
            <a:pPr eaLnBrk="1" fontAlgn="auto" hangingPunct="1">
              <a:spcAft>
                <a:spcPts val="0"/>
              </a:spcAft>
              <a:defRPr/>
            </a:pPr>
            <a:r>
              <a:rPr lang="en-US" b="1">
                <a:effectLst>
                  <a:outerShdw blurRad="38100" dist="38100" dir="2700000" algn="tl">
                    <a:srgbClr val="DDDDDD"/>
                  </a:outerShdw>
                </a:effectLst>
                <a:latin typeface="Comic Sans MS" charset="0"/>
                <a:ea typeface="+mj-ea"/>
                <a:cs typeface="+mj-cs"/>
              </a:rPr>
              <a:t>Removal of Rewards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90</TotalTime>
  <Words>1471</Words>
  <Application>Microsoft Macintosh PowerPoint</Application>
  <PresentationFormat>On-screen Show (4:3)</PresentationFormat>
  <Paragraphs>167</Paragraphs>
  <Slides>34</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Waveform</vt:lpstr>
      <vt:lpstr>ClipArt</vt:lpstr>
      <vt:lpstr>Week Seven</vt:lpstr>
      <vt:lpstr>Objectives:</vt:lpstr>
      <vt:lpstr>What does your data tell you?</vt:lpstr>
      <vt:lpstr>Consequences </vt:lpstr>
      <vt:lpstr>What you need to know about consequences...</vt:lpstr>
      <vt:lpstr>A         B        C</vt:lpstr>
      <vt:lpstr>A          B           C</vt:lpstr>
      <vt:lpstr> Consequences continued &amp; more:</vt:lpstr>
      <vt:lpstr>Removal of Rewards</vt:lpstr>
      <vt:lpstr>Planned Ignoring</vt:lpstr>
      <vt:lpstr>Video: Using Planned Ignoring with some physical assistance </vt:lpstr>
      <vt:lpstr>Video using Planned Ignoring and redirection with physical guidance</vt:lpstr>
      <vt:lpstr>Planned Ignoring and Forced Compliance (when it is necessary for the child to do the task requested)</vt:lpstr>
      <vt:lpstr>Video 2 – Refusal to eat with a fork</vt:lpstr>
      <vt:lpstr>Other Consequences</vt:lpstr>
      <vt:lpstr>Teaching Alternative Behaviors</vt:lpstr>
      <vt:lpstr>Practice Looking for the Alternative Behavior</vt:lpstr>
      <vt:lpstr>Teaching a Functionally Equivalent Behavior (FEAB)</vt:lpstr>
      <vt:lpstr>Identify the FEABS – Video cont.</vt:lpstr>
      <vt:lpstr>Video – Teaching FEABs for holding a cat</vt:lpstr>
      <vt:lpstr>Practice on your own:  recoding data</vt:lpstr>
      <vt:lpstr>Let’s Develop a Behavior Plan</vt:lpstr>
      <vt:lpstr>Be Prepared (extinction burst)</vt:lpstr>
      <vt:lpstr>Let’s Get Started</vt:lpstr>
      <vt:lpstr>Homework</vt:lpstr>
      <vt:lpstr>Week Eight</vt:lpstr>
      <vt:lpstr>Objectives</vt:lpstr>
      <vt:lpstr>How did it go?</vt:lpstr>
      <vt:lpstr>TIME-OUT!!!</vt:lpstr>
      <vt:lpstr>How do I get out of here?</vt:lpstr>
      <vt:lpstr>Let’s look at your plans</vt:lpstr>
      <vt:lpstr>How did you do?</vt:lpstr>
      <vt:lpstr>Congratulations Participants</vt:lpstr>
      <vt:lpstr>ABC, Inc. thanks your for your participation</vt:lpstr>
    </vt:vector>
  </TitlesOfParts>
  <Company>Applied Behavior Consultants,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Seven</dc:title>
  <dc:creator>Brenda Terzich-Garland</dc:creator>
  <cp:lastModifiedBy>Filipe Lucio</cp:lastModifiedBy>
  <cp:revision>12</cp:revision>
  <dcterms:created xsi:type="dcterms:W3CDTF">2016-03-31T00:17:16Z</dcterms:created>
  <dcterms:modified xsi:type="dcterms:W3CDTF">2016-09-23T17:44:02Z</dcterms:modified>
</cp:coreProperties>
</file>