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mp4" ContentType="video/unknown"/>
  <Default Extension="vml" ContentType="application/vnd.openxmlformats-officedocument.vmlDrawing"/>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4.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1.bin" ContentType="audi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311" r:id="rId25"/>
    <p:sldId id="280" r:id="rId26"/>
    <p:sldId id="312" r:id="rId27"/>
    <p:sldId id="281" r:id="rId28"/>
    <p:sldId id="282" r:id="rId29"/>
    <p:sldId id="283" r:id="rId30"/>
    <p:sldId id="284" r:id="rId31"/>
    <p:sldId id="285" r:id="rId32"/>
    <p:sldId id="286" r:id="rId33"/>
    <p:sldId id="287" r:id="rId34"/>
    <p:sldId id="288" r:id="rId35"/>
    <p:sldId id="310" r:id="rId36"/>
    <p:sldId id="313" r:id="rId37"/>
    <p:sldId id="289" r:id="rId38"/>
    <p:sldId id="290" r:id="rId39"/>
    <p:sldId id="291" r:id="rId40"/>
    <p:sldId id="292" r:id="rId41"/>
    <p:sldId id="293" r:id="rId42"/>
    <p:sldId id="294" r:id="rId43"/>
    <p:sldId id="295" r:id="rId44"/>
    <p:sldId id="296" r:id="rId45"/>
    <p:sldId id="314" r:id="rId46"/>
    <p:sldId id="315" r:id="rId47"/>
    <p:sldId id="297" r:id="rId48"/>
    <p:sldId id="298" r:id="rId49"/>
    <p:sldId id="316" r:id="rId50"/>
    <p:sldId id="299" r:id="rId51"/>
    <p:sldId id="300" r:id="rId52"/>
    <p:sldId id="301" r:id="rId53"/>
    <p:sldId id="302" r:id="rId54"/>
    <p:sldId id="303" r:id="rId55"/>
    <p:sldId id="304" r:id="rId56"/>
    <p:sldId id="305" r:id="rId57"/>
    <p:sldId id="306" r:id="rId58"/>
    <p:sldId id="307" r:id="rId59"/>
    <p:sldId id="308" r:id="rId60"/>
    <p:sldId id="309"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4" d="100"/>
          <a:sy n="114" d="100"/>
        </p:scale>
        <p:origin x="-912" y="-9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8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BA486C-2603-4B40-B4FE-121254022C24}" type="datetimeFigureOut">
              <a:rPr lang="en-US" smtClean="0"/>
              <a:t>9/23/16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9DE517-7E02-DB43-8378-BFC955EA2005}" type="slidenum">
              <a:rPr lang="en-US" smtClean="0"/>
              <a:t>‹#›</a:t>
            </a:fld>
            <a:endParaRPr lang="en-US"/>
          </a:p>
        </p:txBody>
      </p:sp>
    </p:spTree>
    <p:extLst>
      <p:ext uri="{BB962C8B-B14F-4D97-AF65-F5344CB8AC3E}">
        <p14:creationId xmlns:p14="http://schemas.microsoft.com/office/powerpoint/2010/main" val="27265572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75C0B71-7101-4347-8D28-BDA66EB5A887}" type="slidenum">
              <a:rPr lang="en-US" sz="1200"/>
              <a:pPr/>
              <a:t>11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smtClean="0"/>
              <a:t>Experiential</a:t>
            </a:r>
            <a:r>
              <a:rPr lang="en-US" b="1" u="sng" baseline="0" dirty="0" smtClean="0"/>
              <a:t> Avoidance</a:t>
            </a:r>
            <a:endParaRPr lang="en-US" b="1" u="sng"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Private experience to mean any experience you have that no one else knows about unless you tell them: for example, thoughts, feelings, memories, images, urges, and sensations.” Excerpt From: Russ Harris. “ACT Made Simple.”</a:t>
            </a:r>
          </a:p>
          <a:p>
            <a:endParaRPr lang="en-US" dirty="0" smtClean="0"/>
          </a:p>
          <a:p>
            <a:r>
              <a:rPr lang="en-US" dirty="0" smtClean="0"/>
              <a:t>“In ACT, we do not advocate acceptance of all thoughts and feelings under all circumstances. That would not only be very rigid but also quite unnecessary. ACT advocates acceptance under two circumstances:</a:t>
            </a:r>
          </a:p>
          <a:p>
            <a:endParaRPr lang="en-US" dirty="0" smtClean="0"/>
          </a:p>
          <a:p>
            <a:r>
              <a:rPr lang="en-US" dirty="0" smtClean="0"/>
              <a:t>When control of thoughts and feelings is limited or impossible.</a:t>
            </a:r>
          </a:p>
          <a:p>
            <a:endParaRPr lang="en-US" dirty="0" smtClean="0"/>
          </a:p>
          <a:p>
            <a:r>
              <a:rPr lang="en-US" dirty="0" smtClean="0"/>
              <a:t>When control of thoughts and feelings is possible, but the methods used reduce quality of life.</a:t>
            </a:r>
          </a:p>
          <a:p>
            <a:endParaRPr lang="en-US" dirty="0" smtClean="0"/>
          </a:p>
          <a:p>
            <a:r>
              <a:rPr lang="en-US" dirty="0" smtClean="0"/>
              <a:t>If control is possible and assists valued living, then go for it. Please do remember this point. It is often forgotten or misunderstood by new ACT practitioners, and remembering it will save you a lot of confusion.</a:t>
            </a:r>
            <a:r>
              <a:rPr lang="en-US" baseline="0" dirty="0" smtClean="0"/>
              <a:t> </a:t>
            </a:r>
            <a:r>
              <a:rPr lang="en-US" dirty="0" smtClean="0"/>
              <a:t>Excerpt From: Russ Harris. “ACT Made Simple.” </a:t>
            </a:r>
          </a:p>
          <a:p>
            <a:endParaRPr lang="en-US" dirty="0" smtClean="0"/>
          </a:p>
          <a:p>
            <a:r>
              <a:rPr lang="en-US" sz="1200" b="1" u="sng" dirty="0" smtClean="0"/>
              <a:t>Acceptance/Committed</a:t>
            </a:r>
            <a:r>
              <a:rPr lang="en-US" sz="1200" b="1" u="sng" baseline="0" dirty="0" smtClean="0"/>
              <a:t> Action</a:t>
            </a:r>
            <a:endParaRPr lang="en-US" sz="1200" b="1" u="sng" dirty="0" smtClean="0"/>
          </a:p>
          <a:p>
            <a:endParaRPr lang="en-US" dirty="0" smtClean="0"/>
          </a:p>
          <a:p>
            <a:r>
              <a:rPr lang="en-US" dirty="0" smtClean="0"/>
              <a:t>Do</a:t>
            </a:r>
            <a:r>
              <a:rPr lang="en-US" baseline="0" dirty="0" smtClean="0"/>
              <a:t> not confuse goals with committed actions. Goals are temporary events that have a final outcome, whereas values are elements of life that are important to the person.</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9278D21-B1A1-3E4A-8A77-FB13D3BEE641}" type="slidenum">
              <a:rPr lang="en-US" smtClean="0"/>
              <a:t>35</a:t>
            </a:fld>
            <a:endParaRPr lang="en-US"/>
          </a:p>
        </p:txBody>
      </p:sp>
    </p:spTree>
    <p:extLst>
      <p:ext uri="{BB962C8B-B14F-4D97-AF65-F5344CB8AC3E}">
        <p14:creationId xmlns:p14="http://schemas.microsoft.com/office/powerpoint/2010/main" val="3082553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Interfering Thoughts</a:t>
            </a:r>
            <a:r>
              <a:rPr lang="en-US" baseline="0" dirty="0" smtClean="0"/>
              <a:t> (Fusion – Experiential Avoidance)</a:t>
            </a:r>
          </a:p>
          <a:p>
            <a:endParaRPr lang="en-US" dirty="0" smtClean="0"/>
          </a:p>
          <a:p>
            <a:r>
              <a:rPr lang="en-US" dirty="0" smtClean="0"/>
              <a:t>Making</a:t>
            </a:r>
            <a:r>
              <a:rPr lang="en-US" baseline="0" dirty="0" smtClean="0"/>
              <a:t> a new choice that is effective</a:t>
            </a:r>
          </a:p>
          <a:p>
            <a:endParaRPr lang="en-US" baseline="0" dirty="0" smtClean="0"/>
          </a:p>
          <a:p>
            <a:r>
              <a:rPr lang="en-US" baseline="0" dirty="0" smtClean="0"/>
              <a:t>Something new about my child’s behavior </a:t>
            </a:r>
          </a:p>
          <a:p>
            <a:endParaRPr lang="en-US" baseline="0" dirty="0" smtClean="0"/>
          </a:p>
          <a:p>
            <a:r>
              <a:rPr lang="en-US" baseline="0" dirty="0" smtClean="0"/>
              <a:t>Changing our behavior </a:t>
            </a:r>
            <a:endParaRPr lang="en-US" dirty="0"/>
          </a:p>
        </p:txBody>
      </p:sp>
      <p:sp>
        <p:nvSpPr>
          <p:cNvPr id="4" name="Slide Number Placeholder 3"/>
          <p:cNvSpPr>
            <a:spLocks noGrp="1"/>
          </p:cNvSpPr>
          <p:nvPr>
            <p:ph type="sldNum" sz="quarter" idx="10"/>
          </p:nvPr>
        </p:nvSpPr>
        <p:spPr/>
        <p:txBody>
          <a:bodyPr/>
          <a:lstStyle/>
          <a:p>
            <a:fld id="{19278D21-B1A1-3E4A-8A77-FB13D3BEE641}" type="slidenum">
              <a:rPr lang="en-US" smtClean="0"/>
              <a:t>36</a:t>
            </a:fld>
            <a:endParaRPr lang="en-US"/>
          </a:p>
        </p:txBody>
      </p:sp>
    </p:spTree>
    <p:extLst>
      <p:ext uri="{BB962C8B-B14F-4D97-AF65-F5344CB8AC3E}">
        <p14:creationId xmlns:p14="http://schemas.microsoft.com/office/powerpoint/2010/main" val="308255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DE517-7E02-DB43-8378-BFC955EA2005}" type="slidenum">
              <a:rPr lang="en-US" smtClean="0"/>
              <a:t>50</a:t>
            </a:fld>
            <a:endParaRPr lang="en-US"/>
          </a:p>
        </p:txBody>
      </p:sp>
    </p:spTree>
    <p:extLst>
      <p:ext uri="{BB962C8B-B14F-4D97-AF65-F5344CB8AC3E}">
        <p14:creationId xmlns:p14="http://schemas.microsoft.com/office/powerpoint/2010/main" val="2446890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14272DF-D63A-5F49-B749-D69B77A0517A}" type="slidenum">
              <a:rPr lang="en-US" sz="1200"/>
              <a:pPr/>
              <a:t>52</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Show behavior problems video</a:t>
            </a: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BE2FEFF-3648-0A48-9580-78ADBA7ABB84}" type="slidenum">
              <a:rPr lang="en-US" sz="1200"/>
              <a:pPr/>
              <a:t>56</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These consequences will be discussed in further detail in week 7.  Focus on prevention this week and identify possible consequence(s) for the behavior problem you chose</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F42329B-060F-A14B-9E84-E7C359EA5C4D}" type="slidenum">
              <a:rPr lang="en-US" sz="1200"/>
              <a:pPr/>
              <a:t>58</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Provide a role play for each reinforcer principle; you may include not setting the stage or failing to reinforce “get ready skills”  Have parent call out what occurred then have he/she demonstrate the correct way.</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7FDE20A-137B-0843-A961-3C57E5FA8CAC}" type="slidenum">
              <a:rPr lang="en-US" sz="1200"/>
              <a:pPr/>
              <a:t>18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Pre-training videos can be samples provided or own parent pre-training video</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D61DDDF-75EE-F54D-B2C9-45D5CA7616C6}" type="slidenum">
              <a:rPr lang="en-US" sz="1200"/>
              <a:pPr/>
              <a:t>22</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0087F4-1E85-A74D-8792-AE1A75A0341C}" type="slidenum">
              <a:rPr lang="en-US" sz="1200"/>
              <a:pPr/>
              <a:t>23</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 the next two slides, after the participants watch the video on the parent’s initial assessments (before parent training, slide 61), guide them to call out how each parent was fused to the behavior of their child using what is written under Fusion.  Then guide them on how they could help the parent work toward </a:t>
            </a:r>
            <a:r>
              <a:rPr lang="en-US" baseline="0" dirty="0" err="1" smtClean="0"/>
              <a:t>defusion</a:t>
            </a:r>
            <a:r>
              <a:rPr lang="en-US" baseline="0" dirty="0" smtClean="0"/>
              <a:t> by using what is written under </a:t>
            </a:r>
            <a:r>
              <a:rPr lang="en-US" baseline="0" dirty="0" err="1" smtClean="0"/>
              <a:t>Defusion</a:t>
            </a:r>
            <a:endParaRPr lang="en-US" baseline="0" dirty="0" smtClean="0"/>
          </a:p>
          <a:p>
            <a:endParaRPr lang="en-US" baseline="0" dirty="0" smtClean="0"/>
          </a:p>
          <a:p>
            <a:r>
              <a:rPr lang="en-US" sz="1200" b="1" kern="1200" dirty="0" smtClean="0">
                <a:solidFill>
                  <a:schemeClr val="tx1"/>
                </a:solidFill>
                <a:latin typeface="+mn-lt"/>
                <a:ea typeface="+mn-ea"/>
                <a:cs typeface="+mn-cs"/>
              </a:rPr>
              <a:t>Cognitive Fusion</a:t>
            </a:r>
          </a:p>
          <a:p>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For example, a negative thought could be watched dispassionately, repeated out loud until only its sound remains, or treated as an externally observed event by giving it a shape, size, color, speed, or form. A person could thank their mind for such an interesting thought, label the process of thinking (“I am having the thought that</a:t>
            </a:r>
            <a:r>
              <a:rPr lang="en-US" sz="1200" b="0" kern="1200" baseline="0" dirty="0" smtClean="0">
                <a:solidFill>
                  <a:schemeClr val="tx1"/>
                </a:solidFill>
                <a:latin typeface="+mn-lt"/>
                <a:ea typeface="+mn-ea"/>
                <a:cs typeface="+mn-cs"/>
              </a:rPr>
              <a:t> my child is bad</a:t>
            </a:r>
            <a:r>
              <a:rPr lang="en-US" sz="1200" b="0" kern="1200" dirty="0" smtClean="0">
                <a:solidFill>
                  <a:schemeClr val="tx1"/>
                </a:solidFill>
                <a:latin typeface="+mn-lt"/>
                <a:ea typeface="+mn-ea"/>
                <a:cs typeface="+mn-cs"/>
              </a:rPr>
              <a:t>”), or examine the historical thoughts, feelings, and memories that occur while they experience that thought. Such procedures attempt to reduce the literal quality of the thought, weakening the tendency to treat the thought as what it refers to (“I am no good”) rather than what it is directly experienced to be (e.g., the thought “I am no good”). The result of </a:t>
            </a:r>
            <a:r>
              <a:rPr lang="en-US" sz="1200" b="0" kern="1200" dirty="0" err="1" smtClean="0">
                <a:solidFill>
                  <a:schemeClr val="tx1"/>
                </a:solidFill>
                <a:latin typeface="+mn-lt"/>
                <a:ea typeface="+mn-ea"/>
                <a:cs typeface="+mn-cs"/>
              </a:rPr>
              <a:t>defusion</a:t>
            </a:r>
            <a:r>
              <a:rPr lang="en-US" sz="1200" b="0" kern="1200" dirty="0" smtClean="0">
                <a:solidFill>
                  <a:schemeClr val="tx1"/>
                </a:solidFill>
                <a:latin typeface="+mn-lt"/>
                <a:ea typeface="+mn-ea"/>
                <a:cs typeface="+mn-cs"/>
              </a:rPr>
              <a:t> is usually a decrease in believability of, or attachment to, private events rather than an immediate change in their frequency.</a:t>
            </a:r>
            <a:endParaRPr lang="en-US" dirty="0"/>
          </a:p>
        </p:txBody>
      </p:sp>
      <p:sp>
        <p:nvSpPr>
          <p:cNvPr id="4" name="Slide Number Placeholder 3"/>
          <p:cNvSpPr>
            <a:spLocks noGrp="1"/>
          </p:cNvSpPr>
          <p:nvPr>
            <p:ph type="sldNum" sz="quarter" idx="10"/>
          </p:nvPr>
        </p:nvSpPr>
        <p:spPr/>
        <p:txBody>
          <a:bodyPr/>
          <a:lstStyle/>
          <a:p>
            <a:fld id="{19278D21-B1A1-3E4A-8A77-FB13D3BEE641}" type="slidenum">
              <a:rPr lang="en-US" smtClean="0"/>
              <a:t>24</a:t>
            </a:fld>
            <a:endParaRPr lang="en-US"/>
          </a:p>
        </p:txBody>
      </p:sp>
    </p:spTree>
    <p:extLst>
      <p:ext uri="{BB962C8B-B14F-4D97-AF65-F5344CB8AC3E}">
        <p14:creationId xmlns:p14="http://schemas.microsoft.com/office/powerpoint/2010/main" val="1352793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smtClean="0">
                <a:effectLst>
                  <a:outerShdw blurRad="38100" dist="38100" dir="2700000" algn="tl">
                    <a:srgbClr val="DDDDDD"/>
                  </a:outerShdw>
                </a:effectLst>
                <a:latin typeface="Comic Sans MS" charset="0"/>
              </a:rPr>
              <a:t>The whole ACT model rests on a key concept: “workability.” Please engrave that word—workability—into your cerebral cortex, because it’s at the very heart of every intervention we do. To determine workability, we ask this question: “Is what you’re doing working to make your life rich, full, and meaningful?” If the answer is yes, then we say it’s “workable,” so there’s no need to change it. And if the answer is no, then we say it’s “unworkable,” in which case we can consider alternatives that work better.</a:t>
            </a:r>
          </a:p>
          <a:p>
            <a:pPr>
              <a:defRPr/>
            </a:pPr>
            <a:endParaRPr lang="en-US" sz="1200" dirty="0" smtClean="0">
              <a:effectLst>
                <a:outerShdw blurRad="38100" dist="38100" dir="2700000" algn="tl">
                  <a:srgbClr val="DDDDDD"/>
                </a:outerShdw>
              </a:effectLst>
              <a:latin typeface="Comic Sans MS" charset="0"/>
            </a:endParaRPr>
          </a:p>
          <a:p>
            <a:pPr>
              <a:defRPr/>
            </a:pPr>
            <a:r>
              <a:rPr lang="en-US" sz="1200" dirty="0" smtClean="0">
                <a:effectLst>
                  <a:outerShdw blurRad="38100" dist="38100" dir="2700000" algn="tl">
                    <a:srgbClr val="DDDDDD"/>
                  </a:outerShdw>
                </a:effectLst>
                <a:latin typeface="Comic Sans MS" charset="0"/>
              </a:rPr>
              <a:t>Thus in ACT we don’t focus on whether a thought is true or false, but whether it is workable. In other words[…]”</a:t>
            </a:r>
          </a:p>
          <a:p>
            <a:pPr>
              <a:defRPr/>
            </a:pPr>
            <a:endParaRPr lang="en-US" sz="1200" dirty="0" smtClean="0">
              <a:effectLst>
                <a:outerShdw blurRad="38100" dist="38100" dir="2700000" algn="tl">
                  <a:srgbClr val="DDDDDD"/>
                </a:outerShdw>
              </a:effectLst>
              <a:latin typeface="Comic Sans MS" charset="0"/>
            </a:endParaRPr>
          </a:p>
          <a:p>
            <a:endParaRPr lang="en-US" dirty="0"/>
          </a:p>
        </p:txBody>
      </p:sp>
      <p:sp>
        <p:nvSpPr>
          <p:cNvPr id="4" name="Slide Number Placeholder 3"/>
          <p:cNvSpPr>
            <a:spLocks noGrp="1"/>
          </p:cNvSpPr>
          <p:nvPr>
            <p:ph type="sldNum" sz="quarter" idx="10"/>
          </p:nvPr>
        </p:nvSpPr>
        <p:spPr/>
        <p:txBody>
          <a:bodyPr/>
          <a:lstStyle/>
          <a:p>
            <a:fld id="{19278D21-B1A1-3E4A-8A77-FB13D3BEE641}" type="slidenum">
              <a:rPr lang="en-US" smtClean="0"/>
              <a:t>26</a:t>
            </a:fld>
            <a:endParaRPr lang="en-US"/>
          </a:p>
        </p:txBody>
      </p:sp>
    </p:spTree>
    <p:extLst>
      <p:ext uri="{BB962C8B-B14F-4D97-AF65-F5344CB8AC3E}">
        <p14:creationId xmlns:p14="http://schemas.microsoft.com/office/powerpoint/2010/main" val="121994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If no pre-training parent video then use sample videos that follow.  Change “you” to “the parent”.</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EFF934-4839-F841-8F9C-17B7988DFC1D}" type="slidenum">
              <a:rPr lang="en-US" sz="1200"/>
              <a:pPr/>
              <a:t>27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7986EAF-B2C9-9E41-8176-1671231B9991}" type="slidenum">
              <a:rPr lang="en-US" sz="1200"/>
              <a:pPr/>
              <a:t>30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Use this video for parents who say they don’t believe in reinforcement or systematic teaching</a:t>
            </a: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2845F51-769A-BB43-A393-737B08794210}" type="slidenum">
              <a:rPr lang="en-US" sz="1200"/>
              <a:pPr/>
              <a:t>34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C498430-B5DB-BD44-BF54-4897C3ABF223}" type="datetimeFigureOut">
              <a:rPr lang="en-US" smtClean="0"/>
              <a:t>9/23/16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40CCA-3305-8A4E-A4A2-78D9B85A8B1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498430-B5DB-BD44-BF54-4897C3ABF223}" type="datetimeFigureOut">
              <a:rPr lang="en-US" smtClean="0"/>
              <a:t>9/23/16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40CCA-3305-8A4E-A4A2-78D9B85A8B1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C498430-B5DB-BD44-BF54-4897C3ABF223}" type="datetimeFigureOut">
              <a:rPr lang="en-US" smtClean="0"/>
              <a:t>9/23/16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40CCA-3305-8A4E-A4A2-78D9B85A8B10}"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00600" y="1752600"/>
            <a:ext cx="3810000" cy="4114800"/>
          </a:xfrm>
        </p:spPr>
        <p:txBody>
          <a:bodyPr rtlCol="0">
            <a:normAutofit/>
          </a:bodyPr>
          <a:lstStyle/>
          <a:p>
            <a:pPr lvl="0"/>
            <a:endParaRPr lang="en-US" noProof="0"/>
          </a:p>
        </p:txBody>
      </p:sp>
      <p:sp>
        <p:nvSpPr>
          <p:cNvPr id="5" name="Date Placeholder 4"/>
          <p:cNvSpPr>
            <a:spLocks noGrp="1"/>
          </p:cNvSpPr>
          <p:nvPr>
            <p:ph type="dt" sz="half" idx="10"/>
          </p:nvPr>
        </p:nvSpPr>
        <p:spPr>
          <a:xfrm>
            <a:off x="381000" y="6323013"/>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pPr>
              <a:defRPr/>
            </a:pPr>
            <a:fld id="{63E8F62B-6356-B947-A1C4-91EC9B0B74C5}" type="slidenum">
              <a:rPr lang="en-US"/>
              <a:pPr>
                <a:defRPr/>
              </a:pPr>
              <a:t>‹#›</a:t>
            </a:fld>
            <a:endParaRPr lang="en-US"/>
          </a:p>
        </p:txBody>
      </p:sp>
    </p:spTree>
    <p:extLst>
      <p:ext uri="{BB962C8B-B14F-4D97-AF65-F5344CB8AC3E}">
        <p14:creationId xmlns:p14="http://schemas.microsoft.com/office/powerpoint/2010/main" val="1774609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38200" y="1752600"/>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pPr>
              <a:defRPr/>
            </a:pPr>
            <a:fld id="{8BFD7181-02EF-4C46-8B7E-F3E196E43038}" type="slidenum">
              <a:rPr lang="en-US"/>
              <a:pPr>
                <a:defRPr/>
              </a:pPr>
              <a:t>‹#›</a:t>
            </a:fld>
            <a:endParaRPr lang="en-US"/>
          </a:p>
        </p:txBody>
      </p:sp>
    </p:spTree>
    <p:extLst>
      <p:ext uri="{BB962C8B-B14F-4D97-AF65-F5344CB8AC3E}">
        <p14:creationId xmlns:p14="http://schemas.microsoft.com/office/powerpoint/2010/main" val="1898098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800600" y="1752600"/>
            <a:ext cx="3810000" cy="4114800"/>
          </a:xfrm>
        </p:spPr>
        <p:txBody>
          <a:bodyPr rtlCol="0">
            <a:normAutofit/>
          </a:bodyPr>
          <a:lstStyle/>
          <a:p>
            <a:pPr lvl="0"/>
            <a:endParaRPr lang="en-US" noProof="0"/>
          </a:p>
        </p:txBody>
      </p:sp>
      <p:sp>
        <p:nvSpPr>
          <p:cNvPr id="5" name="Date Placeholder 4"/>
          <p:cNvSpPr>
            <a:spLocks noGrp="1"/>
          </p:cNvSpPr>
          <p:nvPr>
            <p:ph type="dt" sz="half" idx="10"/>
          </p:nvPr>
        </p:nvSpPr>
        <p:spPr>
          <a:xfrm>
            <a:off x="381000" y="6323013"/>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pPr>
              <a:defRPr/>
            </a:pPr>
            <a:fld id="{1F1A3DE6-FF24-4541-9B2B-8412FA365FC0}" type="slidenum">
              <a:rPr lang="en-US"/>
              <a:pPr>
                <a:defRPr/>
              </a:pPr>
              <a:t>‹#›</a:t>
            </a:fld>
            <a:endParaRPr lang="en-US"/>
          </a:p>
        </p:txBody>
      </p:sp>
    </p:spTree>
    <p:extLst>
      <p:ext uri="{BB962C8B-B14F-4D97-AF65-F5344CB8AC3E}">
        <p14:creationId xmlns:p14="http://schemas.microsoft.com/office/powerpoint/2010/main" val="367990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498430-B5DB-BD44-BF54-4897C3ABF223}" type="datetimeFigureOut">
              <a:rPr lang="en-US" smtClean="0"/>
              <a:t>9/23/16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40CCA-3305-8A4E-A4A2-78D9B85A8B10}"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498430-B5DB-BD44-BF54-4897C3ABF223}" type="datetimeFigureOut">
              <a:rPr lang="en-US" smtClean="0"/>
              <a:t>9/23/16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40CCA-3305-8A4E-A4A2-78D9B85A8B1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FC498430-B5DB-BD44-BF54-4897C3ABF223}" type="datetimeFigureOut">
              <a:rPr lang="en-US" smtClean="0"/>
              <a:t>9/23/16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40CCA-3305-8A4E-A4A2-78D9B85A8B10}"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498430-B5DB-BD44-BF54-4897C3ABF223}" type="datetimeFigureOut">
              <a:rPr lang="en-US" smtClean="0"/>
              <a:t>9/23/16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40CCA-3305-8A4E-A4A2-78D9B85A8B1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498430-B5DB-BD44-BF54-4897C3ABF223}" type="datetimeFigureOut">
              <a:rPr lang="en-US" smtClean="0"/>
              <a:t>9/23/16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40CCA-3305-8A4E-A4A2-78D9B85A8B1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C498430-B5DB-BD44-BF54-4897C3ABF223}" type="datetimeFigureOut">
              <a:rPr lang="en-US" smtClean="0"/>
              <a:t>9/23/16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40CCA-3305-8A4E-A4A2-78D9B85A8B1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C498430-B5DB-BD44-BF54-4897C3ABF223}" type="datetimeFigureOut">
              <a:rPr lang="en-US" smtClean="0"/>
              <a:t>9/23/16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40CCA-3305-8A4E-A4A2-78D9B85A8B10}"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498430-B5DB-BD44-BF54-4897C3ABF223}" type="datetimeFigureOut">
              <a:rPr lang="en-US" smtClean="0"/>
              <a:t>9/23/16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40CCA-3305-8A4E-A4A2-78D9B85A8B10}"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C498430-B5DB-BD44-BF54-4897C3ABF223}" type="datetimeFigureOut">
              <a:rPr lang="en-US" smtClean="0"/>
              <a:t>9/23/16</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0F40CCA-3305-8A4E-A4A2-78D9B85A8B10}"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emf"/><Relationship Id="rId1" Type="http://schemas.openxmlformats.org/officeDocument/2006/relationships/vmlDrawing" Target="../drawings/vmlDrawing3.vml"/><Relationship Id="rId2"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4.bin"/><Relationship Id="rId5" Type="http://schemas.openxmlformats.org/officeDocument/2006/relationships/image" Target="../media/image5.wmf"/><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audio" Target="../media/audio1.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audio" Target="../media/audio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5.bin"/><Relationship Id="rId5" Type="http://schemas.openxmlformats.org/officeDocument/2006/relationships/image" Target="../media/image7.wmf"/><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8.wmf"/><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audio" Target="../media/audio1.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audio" Target="../media/audio1.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9.wmf"/><Relationship Id="rId1" Type="http://schemas.openxmlformats.org/officeDocument/2006/relationships/vmlDrawing" Target="../drawings/vmlDrawing7.vml"/><Relationship Id="rId2"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0.wmf"/><Relationship Id="rId1" Type="http://schemas.openxmlformats.org/officeDocument/2006/relationships/vmlDrawing" Target="../drawings/vmlDrawing8.vml"/><Relationship Id="rId2"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1.wmf"/><Relationship Id="rId1" Type="http://schemas.openxmlformats.org/officeDocument/2006/relationships/vmlDrawing" Target="../drawings/vmlDrawing9.vml"/><Relationship Id="rId2"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12.wmf"/><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3.wmf"/><Relationship Id="rId1" Type="http://schemas.openxmlformats.org/officeDocument/2006/relationships/vmlDrawing" Target="../drawings/vmlDrawing11.vml"/><Relationship Id="rId2"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4.wmf"/><Relationship Id="rId1" Type="http://schemas.openxmlformats.org/officeDocument/2006/relationships/vmlDrawing" Target="../drawings/vmlDrawing12.vml"/><Relationship Id="rId2"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w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wmf"/><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noChangeArrowheads="1"/>
          </p:cNvSpPr>
          <p:nvPr>
            <p:ph idx="1"/>
          </p:nvPr>
        </p:nvSpPr>
        <p:spPr>
          <a:xfrm>
            <a:off x="838200" y="2471270"/>
            <a:ext cx="7408863" cy="4028142"/>
          </a:xfrm>
        </p:spPr>
        <p:txBody>
          <a:bodyPr>
            <a:normAutofit fontScale="92500" lnSpcReduction="10000"/>
          </a:bodyPr>
          <a:lstStyle/>
          <a:p>
            <a:pPr marL="0" indent="0" eaLnBrk="1" hangingPunct="1">
              <a:lnSpc>
                <a:spcPct val="120000"/>
              </a:lnSpc>
              <a:buNone/>
              <a:defRPr/>
            </a:pPr>
            <a:r>
              <a:rPr lang="en-US" sz="4000" dirty="0">
                <a:latin typeface="Comic Sans MS" charset="0"/>
              </a:rPr>
              <a:t>Objectives</a:t>
            </a:r>
          </a:p>
          <a:p>
            <a:pPr marL="303213" lvl="1" indent="0" eaLnBrk="1" hangingPunct="1">
              <a:lnSpc>
                <a:spcPct val="120000"/>
              </a:lnSpc>
              <a:buFont typeface="Symbol" charset="0"/>
              <a:buNone/>
              <a:defRPr/>
            </a:pPr>
            <a:endParaRPr lang="en-US" sz="1000" dirty="0">
              <a:latin typeface="Comic Sans MS" charset="0"/>
            </a:endParaRPr>
          </a:p>
          <a:p>
            <a:pPr lvl="1" eaLnBrk="1" hangingPunct="1">
              <a:lnSpc>
                <a:spcPct val="120000"/>
              </a:lnSpc>
              <a:defRPr/>
            </a:pPr>
            <a:r>
              <a:rPr lang="en-US" sz="3200" dirty="0">
                <a:latin typeface="Comic Sans MS" charset="0"/>
              </a:rPr>
              <a:t>Discuss this week</a:t>
            </a:r>
            <a:r>
              <a:rPr lang="en-US" sz="3200" dirty="0">
                <a:latin typeface="Arial" charset="0"/>
                <a:ea typeface="HGP明朝E" charset="0"/>
                <a:cs typeface="HGP明朝E" charset="0"/>
              </a:rPr>
              <a:t>’</a:t>
            </a:r>
            <a:r>
              <a:rPr lang="en-US" altLang="ja-JP" sz="3200" dirty="0">
                <a:latin typeface="Comic Sans MS" charset="0"/>
              </a:rPr>
              <a:t>s teaching sessions</a:t>
            </a:r>
          </a:p>
          <a:p>
            <a:pPr lvl="1" eaLnBrk="1" hangingPunct="1">
              <a:lnSpc>
                <a:spcPct val="120000"/>
              </a:lnSpc>
              <a:defRPr/>
            </a:pPr>
            <a:r>
              <a:rPr lang="en-US" sz="3200" dirty="0">
                <a:latin typeface="Comic Sans MS" charset="0"/>
              </a:rPr>
              <a:t>Review Setting the Stage and Antecedents</a:t>
            </a:r>
          </a:p>
          <a:p>
            <a:pPr lvl="1" eaLnBrk="1" hangingPunct="1">
              <a:lnSpc>
                <a:spcPct val="120000"/>
              </a:lnSpc>
              <a:defRPr/>
            </a:pPr>
            <a:r>
              <a:rPr lang="en-US" sz="3200" dirty="0">
                <a:latin typeface="Comic Sans MS" charset="0"/>
              </a:rPr>
              <a:t>Introduce use of rewards</a:t>
            </a:r>
          </a:p>
          <a:p>
            <a:pPr lvl="1" eaLnBrk="1" hangingPunct="1">
              <a:lnSpc>
                <a:spcPct val="120000"/>
              </a:lnSpc>
              <a:defRPr/>
            </a:pPr>
            <a:r>
              <a:rPr lang="en-US" sz="3200" dirty="0">
                <a:latin typeface="Comic Sans MS" charset="0"/>
              </a:rPr>
              <a:t>Begin toilet training</a:t>
            </a:r>
          </a:p>
        </p:txBody>
      </p:sp>
      <p:sp>
        <p:nvSpPr>
          <p:cNvPr id="2050"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Week Three...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How to make rewards effective</a:t>
            </a:r>
          </a:p>
        </p:txBody>
      </p:sp>
      <p:sp>
        <p:nvSpPr>
          <p:cNvPr id="13315" name="Rectangle 3"/>
          <p:cNvSpPr>
            <a:spLocks noGrp="1" noChangeArrowheads="1"/>
          </p:cNvSpPr>
          <p:nvPr>
            <p:ph type="body" sz="half" idx="1"/>
          </p:nvPr>
        </p:nvSpPr>
        <p:spPr>
          <a:xfrm>
            <a:off x="152400" y="2362200"/>
            <a:ext cx="4114800" cy="4038600"/>
          </a:xfrm>
        </p:spPr>
        <p:txBody>
          <a:bodyPr rtlCol="0">
            <a:normAutofit/>
          </a:bodyPr>
          <a:lstStyle/>
          <a:p>
            <a:pPr marL="274320" indent="-274320" eaLnBrk="1" fontAlgn="auto" hangingPunct="1">
              <a:spcAft>
                <a:spcPts val="0"/>
              </a:spcAft>
              <a:buFont typeface="Symbol" pitchFamily="18" charset="2"/>
              <a:buChar char=""/>
              <a:defRPr/>
            </a:pPr>
            <a:r>
              <a:rPr lang="en-US" sz="4000" b="1" dirty="0">
                <a:effectLst>
                  <a:outerShdw blurRad="38100" dist="38100" dir="2700000" algn="tl">
                    <a:srgbClr val="DDDDDD"/>
                  </a:outerShdw>
                </a:effectLst>
                <a:latin typeface="Comic Sans MS" charset="0"/>
                <a:ea typeface="+mn-ea"/>
                <a:cs typeface="+mn-cs"/>
              </a:rPr>
              <a:t>Follow the four basic Principles of Reinforcement</a:t>
            </a:r>
            <a:endParaRPr lang="en-US" sz="3600" b="1" dirty="0">
              <a:effectLst>
                <a:outerShdw blurRad="38100" dist="38100" dir="2700000" algn="tl">
                  <a:srgbClr val="DDDDDD"/>
                </a:outerShdw>
              </a:effectLst>
              <a:latin typeface="Comic Sans MS" charset="0"/>
              <a:ea typeface="+mn-ea"/>
              <a:cs typeface="+mn-cs"/>
            </a:endParaRPr>
          </a:p>
        </p:txBody>
      </p:sp>
      <p:graphicFrame>
        <p:nvGraphicFramePr>
          <p:cNvPr id="26627" name="Object 4"/>
          <p:cNvGraphicFramePr>
            <a:graphicFrameLocks noGrp="1" noChangeAspect="1"/>
          </p:cNvGraphicFramePr>
          <p:nvPr>
            <p:ph type="chart" sz="half" idx="2"/>
          </p:nvPr>
        </p:nvGraphicFramePr>
        <p:xfrm>
          <a:off x="3962400" y="1752600"/>
          <a:ext cx="4800600" cy="4495800"/>
        </p:xfrm>
        <a:graphic>
          <a:graphicData uri="http://schemas.openxmlformats.org/presentationml/2006/ole">
            <mc:AlternateContent xmlns:mc="http://schemas.openxmlformats.org/markup-compatibility/2006">
              <mc:Choice xmlns:v="urn:schemas-microsoft-com:vml" Requires="v">
                <p:oleObj spid="_x0000_s13328" name="Chart" r:id="rId3" imgW="3810000" imgH="4127500" progId="MSGraph.Chart.8">
                  <p:embed followColorScheme="full"/>
                </p:oleObj>
              </mc:Choice>
              <mc:Fallback>
                <p:oleObj name="Chart" r:id="rId3" imgW="3810000" imgH="4127500" progId="MSGraph.Chart.8">
                  <p:embed followColorScheme="full"/>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752600"/>
                        <a:ext cx="4800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idx="1"/>
          </p:nvPr>
        </p:nvSpPr>
        <p:spPr>
          <a:xfrm>
            <a:off x="298823" y="1970741"/>
            <a:ext cx="8576235" cy="4648200"/>
          </a:xfrm>
        </p:spPr>
        <p:txBody>
          <a:bodyPr>
            <a:noAutofit/>
          </a:bodyPr>
          <a:lstStyle/>
          <a:p>
            <a:pPr eaLnBrk="1" hangingPunct="1"/>
            <a:r>
              <a:rPr lang="en-US" sz="2500" dirty="0">
                <a:solidFill>
                  <a:srgbClr val="008000"/>
                </a:solidFill>
                <a:latin typeface="Comic Sans MS" charset="0"/>
              </a:rPr>
              <a:t>Rewards should be what your </a:t>
            </a:r>
            <a:r>
              <a:rPr lang="en-US" sz="2500" b="1" dirty="0">
                <a:solidFill>
                  <a:srgbClr val="008000"/>
                </a:solidFill>
                <a:latin typeface="Comic Sans MS" charset="0"/>
              </a:rPr>
              <a:t>child likes</a:t>
            </a:r>
            <a:r>
              <a:rPr lang="en-US" sz="2500" dirty="0">
                <a:solidFill>
                  <a:srgbClr val="008000"/>
                </a:solidFill>
                <a:latin typeface="Comic Sans MS" charset="0"/>
              </a:rPr>
              <a:t> </a:t>
            </a:r>
            <a:r>
              <a:rPr lang="en-US" sz="2500" dirty="0">
                <a:latin typeface="Comic Sans MS" charset="0"/>
              </a:rPr>
              <a:t>- not what you want them to like</a:t>
            </a:r>
          </a:p>
          <a:p>
            <a:pPr eaLnBrk="1" hangingPunct="1"/>
            <a:r>
              <a:rPr lang="en-US" sz="2500" b="1" dirty="0">
                <a:solidFill>
                  <a:srgbClr val="008000"/>
                </a:solidFill>
                <a:latin typeface="Comic Sans MS" charset="0"/>
              </a:rPr>
              <a:t>Size</a:t>
            </a:r>
            <a:r>
              <a:rPr lang="en-US" sz="2500" dirty="0">
                <a:solidFill>
                  <a:srgbClr val="008000"/>
                </a:solidFill>
                <a:latin typeface="Comic Sans MS" charset="0"/>
              </a:rPr>
              <a:t> </a:t>
            </a:r>
            <a:r>
              <a:rPr lang="en-US" sz="2500" dirty="0">
                <a:latin typeface="Comic Sans MS" charset="0"/>
              </a:rPr>
              <a:t>of the reward should be large enough to motivate, but small enough not to interfere with the session</a:t>
            </a:r>
          </a:p>
          <a:p>
            <a:pPr eaLnBrk="1" hangingPunct="1"/>
            <a:r>
              <a:rPr lang="en-US" sz="2500" dirty="0">
                <a:solidFill>
                  <a:srgbClr val="008000"/>
                </a:solidFill>
                <a:latin typeface="Comic Sans MS" charset="0"/>
              </a:rPr>
              <a:t>Avoid </a:t>
            </a:r>
            <a:r>
              <a:rPr lang="en-US" sz="2500" b="1" dirty="0">
                <a:solidFill>
                  <a:srgbClr val="008000"/>
                </a:solidFill>
                <a:latin typeface="Comic Sans MS" charset="0"/>
              </a:rPr>
              <a:t>SATIATION</a:t>
            </a:r>
            <a:r>
              <a:rPr lang="en-US" sz="2500" dirty="0">
                <a:solidFill>
                  <a:srgbClr val="008000"/>
                </a:solidFill>
                <a:latin typeface="Comic Sans MS" charset="0"/>
              </a:rPr>
              <a:t> </a:t>
            </a:r>
            <a:r>
              <a:rPr lang="en-US" sz="2500" dirty="0">
                <a:latin typeface="Comic Sans MS" charset="0"/>
              </a:rPr>
              <a:t>- too much of a </a:t>
            </a:r>
            <a:r>
              <a:rPr lang="en-US" sz="2500" dirty="0" err="1">
                <a:latin typeface="Comic Sans MS" charset="0"/>
              </a:rPr>
              <a:t>reinforcer</a:t>
            </a:r>
            <a:r>
              <a:rPr lang="en-US" sz="2500" dirty="0">
                <a:latin typeface="Comic Sans MS" charset="0"/>
              </a:rPr>
              <a:t> decreases its effectiveness</a:t>
            </a:r>
          </a:p>
          <a:p>
            <a:pPr eaLnBrk="1" hangingPunct="1"/>
            <a:r>
              <a:rPr lang="en-US" sz="2500" dirty="0">
                <a:solidFill>
                  <a:srgbClr val="008000"/>
                </a:solidFill>
                <a:latin typeface="Comic Sans MS" charset="0"/>
              </a:rPr>
              <a:t>Maintain </a:t>
            </a:r>
            <a:r>
              <a:rPr lang="en-US" sz="2500" b="1" dirty="0">
                <a:solidFill>
                  <a:srgbClr val="008000"/>
                </a:solidFill>
                <a:latin typeface="Comic Sans MS" charset="0"/>
              </a:rPr>
              <a:t>DEPRIVATION</a:t>
            </a:r>
            <a:r>
              <a:rPr lang="en-US" sz="2500" dirty="0">
                <a:solidFill>
                  <a:srgbClr val="008000"/>
                </a:solidFill>
                <a:latin typeface="Comic Sans MS" charset="0"/>
              </a:rPr>
              <a:t> </a:t>
            </a:r>
            <a:r>
              <a:rPr lang="en-US" sz="2500" dirty="0">
                <a:latin typeface="Comic Sans MS" charset="0"/>
              </a:rPr>
              <a:t>- keeping your child slightly deprived of a </a:t>
            </a:r>
            <a:r>
              <a:rPr lang="en-US" sz="2500" dirty="0" err="1">
                <a:latin typeface="Comic Sans MS" charset="0"/>
              </a:rPr>
              <a:t>reinforcer</a:t>
            </a:r>
            <a:r>
              <a:rPr lang="en-US" sz="2500" dirty="0">
                <a:latin typeface="Comic Sans MS" charset="0"/>
              </a:rPr>
              <a:t> makes it more effective</a:t>
            </a:r>
          </a:p>
          <a:p>
            <a:pPr eaLnBrk="1" hangingPunct="1"/>
            <a:r>
              <a:rPr lang="en-US" sz="2500" dirty="0">
                <a:latin typeface="Comic Sans MS" charset="0"/>
              </a:rPr>
              <a:t>Always use a variety of </a:t>
            </a:r>
            <a:r>
              <a:rPr lang="en-US" sz="2500" dirty="0" err="1">
                <a:latin typeface="Comic Sans MS" charset="0"/>
              </a:rPr>
              <a:t>reinforcers</a:t>
            </a:r>
            <a:r>
              <a:rPr lang="en-US" sz="2500" dirty="0">
                <a:latin typeface="Comic Sans MS" charset="0"/>
              </a:rPr>
              <a:t> and </a:t>
            </a:r>
            <a:r>
              <a:rPr lang="en-US" sz="2500" dirty="0">
                <a:solidFill>
                  <a:srgbClr val="008000"/>
                </a:solidFill>
                <a:latin typeface="Comic Sans MS" charset="0"/>
              </a:rPr>
              <a:t>give your child the </a:t>
            </a:r>
            <a:r>
              <a:rPr lang="en-US" sz="2500" b="1" dirty="0">
                <a:solidFill>
                  <a:srgbClr val="008000"/>
                </a:solidFill>
                <a:latin typeface="Comic Sans MS" charset="0"/>
              </a:rPr>
              <a:t>CHOICE</a:t>
            </a:r>
          </a:p>
        </p:txBody>
      </p:sp>
      <p:sp>
        <p:nvSpPr>
          <p:cNvPr id="14338" name="Rectangle 2"/>
          <p:cNvSpPr>
            <a:spLocks noGrp="1" noChangeArrowheads="1"/>
          </p:cNvSpPr>
          <p:nvPr>
            <p:ph type="title"/>
          </p:nvPr>
        </p:nvSpPr>
        <p:spPr/>
        <p:txBody>
          <a:bodyPr rtlCol="0">
            <a:normAutofit/>
          </a:bodyPr>
          <a:lstStyle/>
          <a:p>
            <a:pPr eaLnBrk="1" fontAlgn="auto" hangingPunct="1">
              <a:spcAft>
                <a:spcPts val="0"/>
              </a:spcAft>
              <a:defRPr/>
            </a:pPr>
            <a:r>
              <a:rPr lang="en-US" sz="4800" b="1" dirty="0" smtClean="0">
                <a:effectLst>
                  <a:outerShdw blurRad="38100" dist="38100" dir="2700000" algn="tl">
                    <a:srgbClr val="DDDDDD"/>
                  </a:outerShdw>
                </a:effectLst>
                <a:latin typeface="Comic Sans MS" charset="0"/>
                <a:ea typeface="+mj-ea"/>
                <a:cs typeface="+mj-cs"/>
              </a:rPr>
              <a:t>Appropriate</a:t>
            </a:r>
            <a:endParaRPr lang="en-US" sz="4800" b="1" dirty="0">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normAutofit fontScale="90000"/>
          </a:bodyPr>
          <a:lstStyle/>
          <a:p>
            <a:r>
              <a:rPr lang="en-US" b="1" dirty="0">
                <a:latin typeface="Comic Sans MS"/>
                <a:cs typeface="Comic Sans MS"/>
              </a:rPr>
              <a:t>Video: Explicit Use of </a:t>
            </a:r>
            <a:r>
              <a:rPr lang="en-US" b="1" dirty="0" smtClean="0">
                <a:latin typeface="Comic Sans MS"/>
                <a:cs typeface="Comic Sans MS"/>
              </a:rPr>
              <a:t>Rewards:</a:t>
            </a:r>
            <a:br>
              <a:rPr lang="en-US" b="1" dirty="0" smtClean="0">
                <a:latin typeface="Comic Sans MS"/>
                <a:cs typeface="Comic Sans MS"/>
              </a:rPr>
            </a:br>
            <a:r>
              <a:rPr lang="en-US" b="1" dirty="0" smtClean="0">
                <a:latin typeface="Comic Sans MS"/>
                <a:cs typeface="Comic Sans MS"/>
              </a:rPr>
              <a:t>teaching a single action </a:t>
            </a:r>
            <a:endParaRPr lang="en-US" b="1" dirty="0">
              <a:latin typeface="Comic Sans MS"/>
              <a:cs typeface="Comic Sans MS"/>
            </a:endParaRPr>
          </a:p>
        </p:txBody>
      </p:sp>
      <p:sp>
        <p:nvSpPr>
          <p:cNvPr id="2" name="Content Placeholder 1"/>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283882" y="1913964"/>
            <a:ext cx="8531412" cy="3840163"/>
          </a:xfrm>
        </p:spPr>
        <p:txBody>
          <a:bodyPr rtlCol="0">
            <a:noAutofit/>
          </a:bodyPr>
          <a:lstStyle/>
          <a:p>
            <a:pPr marL="274320" indent="-274320" eaLnBrk="1" fontAlgn="auto" hangingPunct="1">
              <a:lnSpc>
                <a:spcPct val="110000"/>
              </a:lnSpc>
              <a:spcAft>
                <a:spcPts val="0"/>
              </a:spcAft>
              <a:buFont typeface="Symbol" pitchFamily="18" charset="2"/>
              <a:buChar char=""/>
              <a:defRPr/>
            </a:pPr>
            <a:r>
              <a:rPr lang="en-US" sz="2500" dirty="0">
                <a:latin typeface="Comic Sans MS" charset="0"/>
                <a:ea typeface="+mn-ea"/>
                <a:cs typeface="+mn-cs"/>
              </a:rPr>
              <a:t>Deliver the </a:t>
            </a:r>
            <a:r>
              <a:rPr lang="en-US" sz="2500" dirty="0" err="1">
                <a:latin typeface="Comic Sans MS" charset="0"/>
                <a:ea typeface="+mn-ea"/>
                <a:cs typeface="+mn-cs"/>
              </a:rPr>
              <a:t>reinforcer</a:t>
            </a:r>
            <a:r>
              <a:rPr lang="en-US" sz="2500" dirty="0">
                <a:latin typeface="Comic Sans MS" charset="0"/>
                <a:ea typeface="+mn-ea"/>
                <a:cs typeface="+mn-cs"/>
              </a:rPr>
              <a:t> within 3 </a:t>
            </a:r>
            <a:r>
              <a:rPr lang="en-US" sz="2500" dirty="0" smtClean="0">
                <a:latin typeface="Comic Sans MS" charset="0"/>
                <a:ea typeface="+mn-ea"/>
                <a:cs typeface="+mn-cs"/>
              </a:rPr>
              <a:t>seconds following the desired behavior or response</a:t>
            </a:r>
            <a:endParaRPr lang="en-US" sz="2500" dirty="0">
              <a:latin typeface="Comic Sans MS" charset="0"/>
              <a:ea typeface="+mn-ea"/>
              <a:cs typeface="+mn-cs"/>
            </a:endParaRPr>
          </a:p>
          <a:p>
            <a:pPr marL="274320" indent="-274320" eaLnBrk="1" fontAlgn="auto" hangingPunct="1">
              <a:lnSpc>
                <a:spcPct val="110000"/>
              </a:lnSpc>
              <a:spcAft>
                <a:spcPts val="0"/>
              </a:spcAft>
              <a:buFont typeface="Symbol" pitchFamily="18" charset="2"/>
              <a:buChar char=""/>
              <a:defRPr/>
            </a:pPr>
            <a:r>
              <a:rPr lang="en-US" sz="2500" dirty="0">
                <a:latin typeface="Comic Sans MS" charset="0"/>
                <a:ea typeface="+mn-ea"/>
                <a:cs typeface="+mn-cs"/>
              </a:rPr>
              <a:t>Keep </a:t>
            </a:r>
            <a:r>
              <a:rPr lang="en-US" sz="2500" dirty="0" err="1">
                <a:latin typeface="Comic Sans MS" charset="0"/>
                <a:ea typeface="+mn-ea"/>
                <a:cs typeface="+mn-cs"/>
              </a:rPr>
              <a:t>reinforcers</a:t>
            </a:r>
            <a:r>
              <a:rPr lang="en-US" sz="2500" dirty="0">
                <a:latin typeface="Comic Sans MS" charset="0"/>
                <a:ea typeface="+mn-ea"/>
                <a:cs typeface="+mn-cs"/>
              </a:rPr>
              <a:t> in your hand or in an easily accessible container so that you may deliver it immediately</a:t>
            </a:r>
          </a:p>
          <a:p>
            <a:pPr marL="274320" indent="-274320" eaLnBrk="1" fontAlgn="auto" hangingPunct="1">
              <a:lnSpc>
                <a:spcPct val="110000"/>
              </a:lnSpc>
              <a:spcAft>
                <a:spcPts val="0"/>
              </a:spcAft>
              <a:buFont typeface="Symbol" pitchFamily="18" charset="2"/>
              <a:buChar char=""/>
              <a:defRPr/>
            </a:pPr>
            <a:r>
              <a:rPr lang="en-US" sz="2500" dirty="0" smtClean="0">
                <a:latin typeface="Comic Sans MS" charset="0"/>
                <a:ea typeface="+mn-ea"/>
                <a:cs typeface="+mn-cs"/>
              </a:rPr>
              <a:t>Once </a:t>
            </a:r>
            <a:r>
              <a:rPr lang="en-US" sz="2500" dirty="0">
                <a:latin typeface="Comic Sans MS" charset="0"/>
                <a:ea typeface="+mn-ea"/>
                <a:cs typeface="+mn-cs"/>
              </a:rPr>
              <a:t>the </a:t>
            </a:r>
            <a:r>
              <a:rPr lang="en-US" sz="2500" dirty="0" smtClean="0">
                <a:latin typeface="Comic Sans MS" charset="0"/>
                <a:ea typeface="+mn-ea"/>
                <a:cs typeface="+mn-cs"/>
              </a:rPr>
              <a:t>behavior or response occurs, </a:t>
            </a:r>
            <a:r>
              <a:rPr lang="en-US" sz="2500" dirty="0">
                <a:latin typeface="Comic Sans MS" charset="0"/>
                <a:ea typeface="+mn-ea"/>
                <a:cs typeface="+mn-cs"/>
              </a:rPr>
              <a:t>the </a:t>
            </a:r>
            <a:r>
              <a:rPr lang="en-US" sz="2500" dirty="0" smtClean="0">
                <a:latin typeface="Comic Sans MS" charset="0"/>
                <a:ea typeface="+mn-ea"/>
                <a:cs typeface="+mn-cs"/>
              </a:rPr>
              <a:t>sooner the reward, the stronger the behavior/response will be.</a:t>
            </a:r>
            <a:endParaRPr lang="en-US" sz="2500" dirty="0">
              <a:latin typeface="Comic Sans MS" charset="0"/>
              <a:ea typeface="+mn-ea"/>
              <a:cs typeface="+mn-cs"/>
            </a:endParaRPr>
          </a:p>
          <a:p>
            <a:pPr marL="274320" indent="-274320" eaLnBrk="1" fontAlgn="auto" hangingPunct="1">
              <a:lnSpc>
                <a:spcPct val="110000"/>
              </a:lnSpc>
              <a:spcAft>
                <a:spcPts val="0"/>
              </a:spcAft>
              <a:buFont typeface="Symbol" pitchFamily="18" charset="2"/>
              <a:buChar char=""/>
              <a:defRPr/>
            </a:pPr>
            <a:r>
              <a:rPr lang="en-US" sz="2500" dirty="0">
                <a:latin typeface="Comic Sans MS" charset="0"/>
                <a:ea typeface="+mn-ea"/>
                <a:cs typeface="+mn-cs"/>
              </a:rPr>
              <a:t>Delaying the delivery of a </a:t>
            </a:r>
            <a:r>
              <a:rPr lang="en-US" sz="2500" dirty="0" err="1">
                <a:latin typeface="Comic Sans MS" charset="0"/>
                <a:ea typeface="+mn-ea"/>
                <a:cs typeface="+mn-cs"/>
              </a:rPr>
              <a:t>reinforcer</a:t>
            </a:r>
            <a:r>
              <a:rPr lang="en-US" sz="2500" dirty="0">
                <a:latin typeface="Comic Sans MS" charset="0"/>
                <a:ea typeface="+mn-ea"/>
                <a:cs typeface="+mn-cs"/>
              </a:rPr>
              <a:t> may accidentally reinforce other undesirable behaviors or extinguish the behavior you are trying to teach</a:t>
            </a:r>
          </a:p>
        </p:txBody>
      </p:sp>
      <p:sp>
        <p:nvSpPr>
          <p:cNvPr id="15362" name="Rectangle 2"/>
          <p:cNvSpPr>
            <a:spLocks noGrp="1" noChangeArrowheads="1"/>
          </p:cNvSpPr>
          <p:nvPr>
            <p:ph type="title"/>
          </p:nvPr>
        </p:nvSpPr>
        <p:spPr/>
        <p:txBody>
          <a:bodyPr rtlCol="0">
            <a:normAutofit/>
          </a:bodyPr>
          <a:lstStyle/>
          <a:p>
            <a:pPr eaLnBrk="1" fontAlgn="auto" hangingPunct="1">
              <a:spcAft>
                <a:spcPts val="0"/>
              </a:spcAft>
              <a:defRPr/>
            </a:pPr>
            <a:r>
              <a:rPr lang="en-US" sz="4800" b="1" dirty="0" smtClean="0">
                <a:effectLst>
                  <a:outerShdw blurRad="38100" dist="38100" dir="2700000" algn="tl">
                    <a:srgbClr val="DDDDDD"/>
                  </a:outerShdw>
                </a:effectLst>
                <a:latin typeface="Comic Sans MS" charset="0"/>
                <a:ea typeface="+mj-ea"/>
                <a:cs typeface="+mj-cs"/>
              </a:rPr>
              <a:t>Immediate</a:t>
            </a:r>
            <a:endParaRPr lang="en-US" sz="4800" b="1" dirty="0">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noChangeArrowheads="1"/>
          </p:cNvSpPr>
          <p:nvPr>
            <p:ph idx="1"/>
          </p:nvPr>
        </p:nvSpPr>
        <p:spPr>
          <a:xfrm>
            <a:off x="567766" y="1972236"/>
            <a:ext cx="8119034" cy="3841190"/>
          </a:xfrm>
        </p:spPr>
        <p:txBody>
          <a:bodyPr>
            <a:noAutofit/>
          </a:bodyPr>
          <a:lstStyle/>
          <a:p>
            <a:pPr eaLnBrk="1" hangingPunct="1">
              <a:lnSpc>
                <a:spcPct val="120000"/>
              </a:lnSpc>
            </a:pPr>
            <a:r>
              <a:rPr lang="en-US" sz="2800" dirty="0">
                <a:latin typeface="Comic Sans MS" charset="0"/>
              </a:rPr>
              <a:t>Reinforce the desired behavior every time it occurs – don</a:t>
            </a:r>
            <a:r>
              <a:rPr lang="en-US" sz="2800" dirty="0">
                <a:latin typeface="Arial" charset="0"/>
                <a:ea typeface="HGP明朝E" charset="0"/>
                <a:cs typeface="HGP明朝E" charset="0"/>
              </a:rPr>
              <a:t>’</a:t>
            </a:r>
            <a:r>
              <a:rPr lang="en-US" altLang="ja-JP" sz="2800" dirty="0">
                <a:latin typeface="Comic Sans MS" charset="0"/>
              </a:rPr>
              <a:t>t get sloppy just because your child has learned how to do it</a:t>
            </a:r>
          </a:p>
          <a:p>
            <a:pPr eaLnBrk="1" hangingPunct="1">
              <a:lnSpc>
                <a:spcPct val="120000"/>
              </a:lnSpc>
            </a:pPr>
            <a:r>
              <a:rPr lang="en-US" sz="2800" dirty="0">
                <a:latin typeface="Comic Sans MS" charset="0"/>
              </a:rPr>
              <a:t>Everyone who works or plays with your child should reinforce the desired behavior</a:t>
            </a:r>
          </a:p>
          <a:p>
            <a:pPr eaLnBrk="1" hangingPunct="1">
              <a:lnSpc>
                <a:spcPct val="120000"/>
              </a:lnSpc>
            </a:pPr>
            <a:r>
              <a:rPr lang="en-US" sz="2800" dirty="0">
                <a:latin typeface="Comic Sans MS" charset="0"/>
              </a:rPr>
              <a:t>Be specific with your praise</a:t>
            </a:r>
          </a:p>
          <a:p>
            <a:pPr eaLnBrk="1" hangingPunct="1">
              <a:lnSpc>
                <a:spcPct val="120000"/>
              </a:lnSpc>
            </a:pPr>
            <a:r>
              <a:rPr lang="en-US" sz="2800" dirty="0">
                <a:latin typeface="Comic Sans MS" charset="0"/>
              </a:rPr>
              <a:t>Slowly and consistently raise the criteria for reinforcement</a:t>
            </a:r>
          </a:p>
        </p:txBody>
      </p:sp>
      <p:sp>
        <p:nvSpPr>
          <p:cNvPr id="16386" name="Rectangle 2"/>
          <p:cNvSpPr>
            <a:spLocks noGrp="1" noChangeArrowheads="1"/>
          </p:cNvSpPr>
          <p:nvPr>
            <p:ph type="title"/>
          </p:nvPr>
        </p:nvSpPr>
        <p:spPr/>
        <p:txBody>
          <a:bodyPr rtlCol="0">
            <a:normAutofit/>
          </a:bodyPr>
          <a:lstStyle/>
          <a:p>
            <a:pPr eaLnBrk="1" fontAlgn="auto" hangingPunct="1">
              <a:spcAft>
                <a:spcPts val="0"/>
              </a:spcAft>
              <a:defRPr/>
            </a:pPr>
            <a:r>
              <a:rPr lang="en-US" sz="4800" b="1" dirty="0" smtClean="0">
                <a:effectLst>
                  <a:outerShdw blurRad="38100" dist="38100" dir="2700000" algn="tl">
                    <a:srgbClr val="DDDDDD"/>
                  </a:outerShdw>
                </a:effectLst>
                <a:latin typeface="Comic Sans MS" charset="0"/>
                <a:ea typeface="+mj-ea"/>
                <a:cs typeface="+mj-cs"/>
              </a:rPr>
              <a:t>Consistent</a:t>
            </a:r>
            <a:endParaRPr lang="en-US" sz="4800" b="1" dirty="0">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Grp="1" noChangeArrowheads="1"/>
          </p:cNvSpPr>
          <p:nvPr>
            <p:ph idx="1"/>
          </p:nvPr>
        </p:nvSpPr>
        <p:spPr/>
        <p:txBody>
          <a:bodyPr>
            <a:noAutofit/>
          </a:bodyPr>
          <a:lstStyle/>
          <a:p>
            <a:pPr eaLnBrk="1" hangingPunct="1"/>
            <a:r>
              <a:rPr lang="en-US" sz="3200" dirty="0">
                <a:latin typeface="Comic Sans MS" charset="0"/>
              </a:rPr>
              <a:t>Only praise your child after the behavior YOU ASKED for occurs</a:t>
            </a:r>
          </a:p>
          <a:p>
            <a:pPr eaLnBrk="1" hangingPunct="1"/>
            <a:r>
              <a:rPr lang="en-US" sz="3200" dirty="0">
                <a:latin typeface="Comic Sans MS" charset="0"/>
              </a:rPr>
              <a:t>Make sure your child has completed the behavior </a:t>
            </a:r>
            <a:r>
              <a:rPr lang="en-US" sz="3200" dirty="0">
                <a:solidFill>
                  <a:srgbClr val="008000"/>
                </a:solidFill>
                <a:latin typeface="Comic Sans MS" charset="0"/>
              </a:rPr>
              <a:t>before you reinforce </a:t>
            </a:r>
            <a:r>
              <a:rPr lang="en-US" sz="3200" dirty="0">
                <a:latin typeface="Comic Sans MS" charset="0"/>
              </a:rPr>
              <a:t>him/her</a:t>
            </a:r>
          </a:p>
          <a:p>
            <a:pPr eaLnBrk="1" hangingPunct="1"/>
            <a:r>
              <a:rPr lang="en-US" sz="3200" dirty="0">
                <a:latin typeface="Comic Sans MS" charset="0"/>
              </a:rPr>
              <a:t>Once you set the criteria for reinforcement, stick to it!</a:t>
            </a:r>
          </a:p>
        </p:txBody>
      </p:sp>
      <p:sp>
        <p:nvSpPr>
          <p:cNvPr id="17410" name="Rectangle 2"/>
          <p:cNvSpPr>
            <a:spLocks noGrp="1" noChangeArrowheads="1"/>
          </p:cNvSpPr>
          <p:nvPr>
            <p:ph type="title"/>
          </p:nvPr>
        </p:nvSpPr>
        <p:spPr/>
        <p:txBody>
          <a:bodyPr rtlCol="0">
            <a:normAutofit/>
          </a:bodyPr>
          <a:lstStyle/>
          <a:p>
            <a:pPr eaLnBrk="1" fontAlgn="auto" hangingPunct="1">
              <a:spcAft>
                <a:spcPts val="0"/>
              </a:spcAft>
              <a:defRPr/>
            </a:pPr>
            <a:r>
              <a:rPr lang="en-US" sz="4800" b="1" dirty="0" smtClean="0">
                <a:effectLst>
                  <a:outerShdw blurRad="38100" dist="38100" dir="2700000" algn="tl">
                    <a:srgbClr val="DDDDDD"/>
                  </a:outerShdw>
                </a:effectLst>
                <a:latin typeface="Comic Sans MS" charset="0"/>
                <a:ea typeface="+mj-ea"/>
                <a:cs typeface="+mj-cs"/>
              </a:rPr>
              <a:t>Contingent</a:t>
            </a:r>
            <a:endParaRPr lang="en-US" sz="4800" b="1" dirty="0">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p:txBody>
          <a:bodyPr>
            <a:normAutofit fontScale="90000"/>
          </a:bodyPr>
          <a:lstStyle/>
          <a:p>
            <a:r>
              <a:rPr lang="en-US" b="1" dirty="0">
                <a:latin typeface="Comic Sans MS"/>
                <a:cs typeface="Comic Sans MS"/>
              </a:rPr>
              <a:t>Video: Explicit Use of Rewards Using a Token System</a:t>
            </a:r>
          </a:p>
        </p:txBody>
      </p:sp>
      <p:sp>
        <p:nvSpPr>
          <p:cNvPr id="2" name="Content Placeholder 1"/>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noChangeArrowheads="1"/>
          </p:cNvSpPr>
          <p:nvPr>
            <p:ph idx="1"/>
          </p:nvPr>
        </p:nvSpPr>
        <p:spPr>
          <a:xfrm>
            <a:off x="838200" y="1752600"/>
            <a:ext cx="7924800" cy="4419600"/>
          </a:xfrm>
        </p:spPr>
        <p:txBody>
          <a:bodyPr/>
          <a:lstStyle/>
          <a:p>
            <a:pPr eaLnBrk="1" hangingPunct="1"/>
            <a:r>
              <a:rPr lang="en-US" b="1">
                <a:latin typeface="Comic Sans MS" charset="0"/>
              </a:rPr>
              <a:t>Shape</a:t>
            </a:r>
            <a:r>
              <a:rPr lang="en-US">
                <a:latin typeface="Comic Sans MS" charset="0"/>
              </a:rPr>
              <a:t> new behaviors</a:t>
            </a:r>
          </a:p>
          <a:p>
            <a:pPr lvl="1" eaLnBrk="1" hangingPunct="1"/>
            <a:r>
              <a:rPr lang="en-US" sz="2400">
                <a:latin typeface="Comic Sans MS" charset="0"/>
              </a:rPr>
              <a:t>Reward gradual approximations to the desired behavior</a:t>
            </a:r>
          </a:p>
          <a:p>
            <a:pPr eaLnBrk="1" hangingPunct="1"/>
            <a:r>
              <a:rPr lang="en-US" b="1">
                <a:latin typeface="Comic Sans MS" charset="0"/>
              </a:rPr>
              <a:t>Fade</a:t>
            </a:r>
            <a:r>
              <a:rPr lang="en-US">
                <a:latin typeface="Comic Sans MS" charset="0"/>
              </a:rPr>
              <a:t> tangible/edible reinforcer</a:t>
            </a:r>
          </a:p>
          <a:p>
            <a:pPr lvl="1" eaLnBrk="1" hangingPunct="1"/>
            <a:r>
              <a:rPr lang="en-US" sz="2400">
                <a:latin typeface="Comic Sans MS" charset="0"/>
              </a:rPr>
              <a:t>Decrease the frequency of tangible/edible rewards as your child becomes more independent</a:t>
            </a:r>
          </a:p>
          <a:p>
            <a:pPr eaLnBrk="1" hangingPunct="1"/>
            <a:r>
              <a:rPr lang="en-US" b="1">
                <a:latin typeface="Comic Sans MS" charset="0"/>
              </a:rPr>
              <a:t>End with success</a:t>
            </a:r>
          </a:p>
          <a:p>
            <a:pPr lvl="1" eaLnBrk="1" hangingPunct="1"/>
            <a:r>
              <a:rPr lang="en-US" sz="2400">
                <a:latin typeface="Comic Sans MS" charset="0"/>
              </a:rPr>
              <a:t>Always end on some level of success to keep learning fun for both you and your child</a:t>
            </a:r>
          </a:p>
          <a:p>
            <a:pPr eaLnBrk="1" hangingPunct="1"/>
            <a:r>
              <a:rPr lang="en-US" b="1">
                <a:latin typeface="Comic Sans MS" charset="0"/>
              </a:rPr>
              <a:t>Reward yourself!</a:t>
            </a:r>
          </a:p>
        </p:txBody>
      </p:sp>
      <p:sp>
        <p:nvSpPr>
          <p:cNvPr id="19458"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Using reinforcers...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Demonstration</a:t>
            </a:r>
          </a:p>
        </p:txBody>
      </p:sp>
      <p:sp>
        <p:nvSpPr>
          <p:cNvPr id="35842" name="Rectangle 3"/>
          <p:cNvSpPr>
            <a:spLocks noGrp="1" noChangeArrowheads="1"/>
          </p:cNvSpPr>
          <p:nvPr>
            <p:ph type="body" sz="half" idx="1"/>
          </p:nvPr>
        </p:nvSpPr>
        <p:spPr>
          <a:xfrm>
            <a:off x="309769" y="1752599"/>
            <a:ext cx="6257338" cy="5105401"/>
          </a:xfrm>
        </p:spPr>
        <p:txBody>
          <a:bodyPr>
            <a:normAutofit/>
          </a:bodyPr>
          <a:lstStyle/>
          <a:p>
            <a:pPr marL="0" indent="0" eaLnBrk="1" hangingPunct="1">
              <a:lnSpc>
                <a:spcPct val="110000"/>
              </a:lnSpc>
              <a:buNone/>
            </a:pPr>
            <a:r>
              <a:rPr lang="en-US" sz="2800" b="1" dirty="0">
                <a:latin typeface="Comic Sans MS" charset="0"/>
              </a:rPr>
              <a:t>Do the </a:t>
            </a:r>
            <a:r>
              <a:rPr lang="en-US" sz="2800" b="1" dirty="0" smtClean="0">
                <a:latin typeface="Comic Sans MS" charset="0"/>
              </a:rPr>
              <a:t>trainers . . .</a:t>
            </a:r>
            <a:endParaRPr lang="en-US" sz="2800" b="1" dirty="0">
              <a:latin typeface="Comic Sans MS" charset="0"/>
            </a:endParaRPr>
          </a:p>
          <a:p>
            <a:pPr lvl="1" eaLnBrk="1" hangingPunct="1">
              <a:lnSpc>
                <a:spcPct val="110000"/>
              </a:lnSpc>
            </a:pPr>
            <a:r>
              <a:rPr lang="en-US" sz="2400" dirty="0">
                <a:latin typeface="Comic Sans MS" charset="0"/>
              </a:rPr>
              <a:t>Let the child choose the </a:t>
            </a:r>
            <a:r>
              <a:rPr lang="en-US" sz="2400" dirty="0" err="1" smtClean="0">
                <a:latin typeface="Comic Sans MS" charset="0"/>
              </a:rPr>
              <a:t>reinforcer</a:t>
            </a:r>
            <a:r>
              <a:rPr lang="en-US" sz="2400" dirty="0" smtClean="0">
                <a:latin typeface="Comic Sans MS" charset="0"/>
              </a:rPr>
              <a:t>?</a:t>
            </a:r>
            <a:endParaRPr lang="en-US" sz="2400" dirty="0">
              <a:latin typeface="Comic Sans MS" charset="0"/>
            </a:endParaRPr>
          </a:p>
          <a:p>
            <a:pPr lvl="1" eaLnBrk="1" hangingPunct="1">
              <a:lnSpc>
                <a:spcPct val="110000"/>
              </a:lnSpc>
            </a:pPr>
            <a:r>
              <a:rPr lang="en-US" sz="2400" dirty="0">
                <a:latin typeface="Comic Sans MS" charset="0"/>
              </a:rPr>
              <a:t>Keep </a:t>
            </a:r>
            <a:r>
              <a:rPr lang="en-US" sz="2400" dirty="0" err="1">
                <a:latin typeface="Comic Sans MS" charset="0"/>
              </a:rPr>
              <a:t>reinforcers</a:t>
            </a:r>
            <a:r>
              <a:rPr lang="en-US" sz="2400" dirty="0">
                <a:latin typeface="Comic Sans MS" charset="0"/>
              </a:rPr>
              <a:t> out of </a:t>
            </a:r>
            <a:r>
              <a:rPr lang="en-US" sz="2400" dirty="0" smtClean="0">
                <a:latin typeface="Comic Sans MS" charset="0"/>
              </a:rPr>
              <a:t>reach?</a:t>
            </a:r>
            <a:endParaRPr lang="en-US" sz="2400" dirty="0">
              <a:latin typeface="Comic Sans MS" charset="0"/>
            </a:endParaRPr>
          </a:p>
          <a:p>
            <a:pPr lvl="1" eaLnBrk="1" hangingPunct="1">
              <a:lnSpc>
                <a:spcPct val="110000"/>
              </a:lnSpc>
            </a:pPr>
            <a:r>
              <a:rPr lang="en-US" sz="2400" dirty="0">
                <a:latin typeface="Comic Sans MS" charset="0"/>
              </a:rPr>
              <a:t>Reinforce immediately, contingently, </a:t>
            </a:r>
            <a:r>
              <a:rPr lang="en-US" sz="2400" dirty="0" smtClean="0">
                <a:latin typeface="Comic Sans MS" charset="0"/>
              </a:rPr>
              <a:t>consistently?</a:t>
            </a:r>
            <a:endParaRPr lang="en-US" sz="2400" dirty="0">
              <a:latin typeface="Comic Sans MS" charset="0"/>
            </a:endParaRPr>
          </a:p>
          <a:p>
            <a:pPr lvl="1" eaLnBrk="1" hangingPunct="1">
              <a:lnSpc>
                <a:spcPct val="110000"/>
              </a:lnSpc>
            </a:pPr>
            <a:r>
              <a:rPr lang="en-US" sz="2400" dirty="0">
                <a:latin typeface="Comic Sans MS" charset="0"/>
              </a:rPr>
              <a:t>Use </a:t>
            </a:r>
            <a:r>
              <a:rPr lang="en-US" sz="2400" dirty="0" err="1">
                <a:latin typeface="Comic Sans MS" charset="0"/>
              </a:rPr>
              <a:t>reinforcers</a:t>
            </a:r>
            <a:r>
              <a:rPr lang="en-US" sz="2400" dirty="0">
                <a:latin typeface="Comic Sans MS" charset="0"/>
              </a:rPr>
              <a:t> to </a:t>
            </a:r>
            <a:r>
              <a:rPr lang="en-US" sz="2400" dirty="0" smtClean="0">
                <a:latin typeface="Comic Sans MS" charset="0"/>
              </a:rPr>
              <a:t>SHAPE the skill?</a:t>
            </a:r>
            <a:endParaRPr lang="en-US" sz="2400" dirty="0">
              <a:latin typeface="Comic Sans MS" charset="0"/>
            </a:endParaRPr>
          </a:p>
          <a:p>
            <a:pPr lvl="1" eaLnBrk="1" hangingPunct="1">
              <a:lnSpc>
                <a:spcPct val="110000"/>
              </a:lnSpc>
            </a:pPr>
            <a:r>
              <a:rPr lang="en-US" sz="2400" dirty="0">
                <a:latin typeface="Comic Sans MS" charset="0"/>
              </a:rPr>
              <a:t>FADE the </a:t>
            </a:r>
            <a:r>
              <a:rPr lang="en-US" sz="2400" dirty="0" err="1">
                <a:latin typeface="Comic Sans MS" charset="0"/>
              </a:rPr>
              <a:t>reinforcers</a:t>
            </a:r>
            <a:r>
              <a:rPr lang="en-US" sz="2400" dirty="0">
                <a:latin typeface="Comic Sans MS" charset="0"/>
              </a:rPr>
              <a:t> as the child becomes more </a:t>
            </a:r>
            <a:r>
              <a:rPr lang="en-US" sz="2400" dirty="0" smtClean="0">
                <a:latin typeface="Comic Sans MS" charset="0"/>
              </a:rPr>
              <a:t>independent?</a:t>
            </a:r>
            <a:endParaRPr lang="en-US" sz="2400" dirty="0">
              <a:latin typeface="Comic Sans MS" charset="0"/>
            </a:endParaRPr>
          </a:p>
          <a:p>
            <a:pPr lvl="1" eaLnBrk="1" hangingPunct="1">
              <a:lnSpc>
                <a:spcPct val="110000"/>
              </a:lnSpc>
            </a:pPr>
            <a:r>
              <a:rPr lang="en-US" sz="2400" dirty="0">
                <a:latin typeface="Comic Sans MS" charset="0"/>
              </a:rPr>
              <a:t>Provide the right amount of the </a:t>
            </a:r>
            <a:r>
              <a:rPr lang="en-US" sz="2400" dirty="0" err="1" smtClean="0">
                <a:latin typeface="Comic Sans MS" charset="0"/>
              </a:rPr>
              <a:t>reinforcer</a:t>
            </a:r>
            <a:r>
              <a:rPr lang="en-US" sz="2400" dirty="0" smtClean="0">
                <a:latin typeface="Comic Sans MS" charset="0"/>
              </a:rPr>
              <a:t>?</a:t>
            </a:r>
            <a:endParaRPr lang="en-US" sz="2400" dirty="0">
              <a:latin typeface="Comic Sans MS" charset="0"/>
            </a:endParaRPr>
          </a:p>
          <a:p>
            <a:pPr lvl="1" eaLnBrk="1" hangingPunct="1">
              <a:lnSpc>
                <a:spcPct val="110000"/>
              </a:lnSpc>
            </a:pPr>
            <a:endParaRPr lang="en-US" sz="2000" dirty="0">
              <a:latin typeface="Comic Sans MS" charset="0"/>
            </a:endParaRPr>
          </a:p>
        </p:txBody>
      </p:sp>
      <p:graphicFrame>
        <p:nvGraphicFramePr>
          <p:cNvPr id="35843" name="Object 4"/>
          <p:cNvGraphicFramePr>
            <a:graphicFrameLocks noGrp="1" noChangeAspect="1"/>
          </p:cNvGraphicFramePr>
          <p:nvPr>
            <p:ph type="clipArt" sz="half" idx="2"/>
            <p:extLst>
              <p:ext uri="{D42A27DB-BD31-4B8C-83A1-F6EECF244321}">
                <p14:modId xmlns:p14="http://schemas.microsoft.com/office/powerpoint/2010/main" val="3437606321"/>
              </p:ext>
            </p:extLst>
          </p:nvPr>
        </p:nvGraphicFramePr>
        <p:xfrm>
          <a:off x="6705600" y="2141381"/>
          <a:ext cx="1854200" cy="3987800"/>
        </p:xfrm>
        <a:graphic>
          <a:graphicData uri="http://schemas.openxmlformats.org/presentationml/2006/ole">
            <mc:AlternateContent xmlns:mc="http://schemas.openxmlformats.org/markup-compatibility/2006">
              <mc:Choice xmlns:v="urn:schemas-microsoft-com:vml" Requires="v">
                <p:oleObj spid="_x0000_s22545" name="ClipArt" r:id="rId4" imgW="1854740" imgH="3988340" progId="MS_ClipArt_Gallery.2">
                  <p:embed/>
                </p:oleObj>
              </mc:Choice>
              <mc:Fallback>
                <p:oleObj name="ClipArt" r:id="rId4" imgW="1854740" imgH="3988340" progId="MS_ClipArt_Gallery.2">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141381"/>
                        <a:ext cx="1854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p:cNvSpPr>
            <a:spLocks noGrp="1"/>
          </p:cNvSpPr>
          <p:nvPr>
            <p:ph type="title"/>
          </p:nvPr>
        </p:nvSpPr>
        <p:spPr>
          <a:xfrm>
            <a:off x="179294" y="338328"/>
            <a:ext cx="8507506" cy="1252728"/>
          </a:xfrm>
        </p:spPr>
        <p:txBody>
          <a:bodyPr>
            <a:normAutofit fontScale="90000"/>
          </a:bodyPr>
          <a:lstStyle/>
          <a:p>
            <a:r>
              <a:rPr lang="en-US" b="1" dirty="0">
                <a:latin typeface="Comic Sans MS"/>
                <a:cs typeface="Comic Sans MS"/>
              </a:rPr>
              <a:t>Video: Explicit Use of </a:t>
            </a:r>
            <a:r>
              <a:rPr lang="en-US" b="1" dirty="0" smtClean="0">
                <a:latin typeface="Comic Sans MS"/>
                <a:cs typeface="Comic Sans MS"/>
              </a:rPr>
              <a:t>Rewards – </a:t>
            </a:r>
            <a:r>
              <a:rPr lang="en-US" b="1" dirty="0">
                <a:latin typeface="Comic Sans MS"/>
                <a:cs typeface="Comic Sans MS"/>
              </a:rPr>
              <a:t/>
            </a:r>
            <a:br>
              <a:rPr lang="en-US" b="1" dirty="0">
                <a:latin typeface="Comic Sans MS"/>
                <a:cs typeface="Comic Sans MS"/>
              </a:rPr>
            </a:br>
            <a:r>
              <a:rPr lang="en-US" b="1" dirty="0" smtClean="0">
                <a:latin typeface="Comic Sans MS"/>
                <a:cs typeface="Comic Sans MS"/>
              </a:rPr>
              <a:t>Teaching a Sequencing Task</a:t>
            </a:r>
            <a:endParaRPr lang="en-US" b="1" dirty="0">
              <a:latin typeface="Comic Sans MS"/>
              <a:cs typeface="Comic Sans MS"/>
            </a:endParaRPr>
          </a:p>
        </p:txBody>
      </p:sp>
      <p:sp>
        <p:nvSpPr>
          <p:cNvPr id="2" name="Content Placeholder 1"/>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62000" y="838200"/>
            <a:ext cx="7772400" cy="1779588"/>
          </a:xfrm>
        </p:spPr>
        <p:txBody>
          <a:bodyPr rtlCol="0"/>
          <a:lstStyle/>
          <a:p>
            <a:pPr eaLnBrk="1" fontAlgn="auto" hangingPunct="1">
              <a:spcAft>
                <a:spcPts val="0"/>
              </a:spcAft>
              <a:defRPr/>
            </a:pPr>
            <a:r>
              <a:rPr lang="en-US" sz="5400" b="1">
                <a:effectLst>
                  <a:outerShdw blurRad="38100" dist="38100" dir="2700000" algn="tl">
                    <a:srgbClr val="DDDDDD"/>
                  </a:outerShdw>
                </a:effectLst>
                <a:latin typeface="Comic Sans MS" charset="0"/>
                <a:ea typeface="+mj-ea"/>
                <a:cs typeface="+mj-cs"/>
              </a:rPr>
              <a:t>How did it Go?</a:t>
            </a:r>
            <a:endParaRPr lang="en-US" sz="4800" b="1">
              <a:effectLst>
                <a:outerShdw blurRad="38100" dist="38100" dir="2700000" algn="tl">
                  <a:srgbClr val="DDDDDD"/>
                </a:outerShdw>
              </a:effectLst>
              <a:latin typeface="Comic Sans MS" charset="0"/>
              <a:ea typeface="+mj-ea"/>
              <a:cs typeface="+mj-cs"/>
            </a:endParaRPr>
          </a:p>
        </p:txBody>
      </p:sp>
      <p:sp>
        <p:nvSpPr>
          <p:cNvPr id="5123" name="Rectangle 3"/>
          <p:cNvSpPr>
            <a:spLocks noGrp="1" noChangeArrowheads="1"/>
          </p:cNvSpPr>
          <p:nvPr>
            <p:ph type="subTitle" idx="1"/>
          </p:nvPr>
        </p:nvSpPr>
        <p:spPr>
          <a:xfrm>
            <a:off x="1371600" y="3556000"/>
            <a:ext cx="6400800" cy="1473200"/>
          </a:xfrm>
        </p:spPr>
        <p:txBody>
          <a:bodyPr rtlCol="0">
            <a:normAutofit fontScale="92500"/>
          </a:bodyPr>
          <a:lstStyle/>
          <a:p>
            <a:pPr eaLnBrk="1" fontAlgn="auto" hangingPunct="1">
              <a:spcAft>
                <a:spcPts val="0"/>
              </a:spcAft>
              <a:buFont typeface="Symbol" pitchFamily="18" charset="2"/>
              <a:buNone/>
              <a:defRPr/>
            </a:pPr>
            <a:r>
              <a:rPr lang="en-US" sz="3600" b="1" dirty="0">
                <a:effectLst>
                  <a:outerShdw blurRad="38100" dist="38100" dir="2700000" algn="tl">
                    <a:srgbClr val="DDDDDD"/>
                  </a:outerShdw>
                </a:effectLst>
                <a:ea typeface="+mn-ea"/>
                <a:cs typeface="+mn-cs"/>
              </a:rPr>
              <a:t>What antecedents did you change?  Did you </a:t>
            </a:r>
            <a:r>
              <a:rPr lang="en-US" sz="3600" b="1" dirty="0" smtClean="0">
                <a:effectLst>
                  <a:outerShdw blurRad="38100" dist="38100" dir="2700000" algn="tl">
                    <a:srgbClr val="DDDDDD"/>
                  </a:outerShdw>
                </a:effectLst>
                <a:latin typeface="Arial"/>
                <a:ea typeface="+mn-ea"/>
                <a:cs typeface="+mn-cs"/>
              </a:rPr>
              <a:t>“</a:t>
            </a:r>
            <a:r>
              <a:rPr lang="en-US" sz="3600" b="1" dirty="0" smtClean="0">
                <a:effectLst>
                  <a:outerShdw blurRad="38100" dist="38100" dir="2700000" algn="tl">
                    <a:srgbClr val="DDDDDD"/>
                  </a:outerShdw>
                </a:effectLst>
                <a:ea typeface="+mn-ea"/>
                <a:cs typeface="+mn-cs"/>
              </a:rPr>
              <a:t>set </a:t>
            </a:r>
            <a:r>
              <a:rPr lang="en-US" sz="3600" b="1" dirty="0">
                <a:effectLst>
                  <a:outerShdw blurRad="38100" dist="38100" dir="2700000" algn="tl">
                    <a:srgbClr val="DDDDDD"/>
                  </a:outerShdw>
                </a:effectLst>
                <a:ea typeface="+mn-ea"/>
                <a:cs typeface="+mn-cs"/>
              </a:rPr>
              <a:t>the stage?</a:t>
            </a:r>
            <a:r>
              <a:rPr lang="ja-JP" altLang="en-US" sz="3600" b="1" dirty="0">
                <a:effectLst>
                  <a:outerShdw blurRad="38100" dist="38100" dir="2700000" algn="tl">
                    <a:srgbClr val="DDDDDD"/>
                  </a:outerShdw>
                </a:effectLst>
                <a:latin typeface="Arial"/>
                <a:ea typeface="+mn-ea"/>
                <a:cs typeface="+mn-cs"/>
              </a:rPr>
              <a:t>”</a:t>
            </a:r>
            <a:endParaRPr lang="en-US" sz="3600" b="1" dirty="0">
              <a:effectLst>
                <a:outerShdw blurRad="38100" dist="38100" dir="2700000" algn="tl">
                  <a:srgbClr val="DDDDDD"/>
                </a:outerShdw>
              </a:effectLst>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Grp="1" noChangeArrowheads="1"/>
          </p:cNvSpPr>
          <p:nvPr>
            <p:ph idx="1"/>
          </p:nvPr>
        </p:nvSpPr>
        <p:spPr>
          <a:xfrm>
            <a:off x="914400" y="2514600"/>
            <a:ext cx="7408863" cy="3451225"/>
          </a:xfrm>
        </p:spPr>
        <p:txBody>
          <a:bodyPr/>
          <a:lstStyle/>
          <a:p>
            <a:pPr eaLnBrk="1" hangingPunct="1">
              <a:lnSpc>
                <a:spcPct val="120000"/>
              </a:lnSpc>
            </a:pPr>
            <a:r>
              <a:rPr lang="en-US" sz="2800">
                <a:latin typeface="Comic Sans MS" charset="0"/>
              </a:rPr>
              <a:t>Continue to teach targeted skill for  5 - 10 minutes each day</a:t>
            </a:r>
          </a:p>
          <a:p>
            <a:pPr eaLnBrk="1" hangingPunct="1">
              <a:lnSpc>
                <a:spcPct val="120000"/>
              </a:lnSpc>
            </a:pPr>
            <a:r>
              <a:rPr lang="en-US" sz="2800">
                <a:latin typeface="Comic Sans MS" charset="0"/>
              </a:rPr>
              <a:t>Use your teaching log to record questions, comments, progress</a:t>
            </a:r>
          </a:p>
          <a:p>
            <a:pPr eaLnBrk="1" hangingPunct="1">
              <a:lnSpc>
                <a:spcPct val="120000"/>
              </a:lnSpc>
            </a:pPr>
            <a:r>
              <a:rPr lang="en-US" sz="2800">
                <a:latin typeface="Comic Sans MS" charset="0"/>
              </a:rPr>
              <a:t>Re-read Chapter 7 and 10 in your manual</a:t>
            </a:r>
          </a:p>
          <a:p>
            <a:pPr eaLnBrk="1" hangingPunct="1">
              <a:lnSpc>
                <a:spcPct val="120000"/>
              </a:lnSpc>
            </a:pPr>
            <a:r>
              <a:rPr lang="en-US" sz="2800">
                <a:latin typeface="Comic Sans MS" charset="0"/>
              </a:rPr>
              <a:t>Fill out Teaching Techniques Worksheet</a:t>
            </a:r>
          </a:p>
        </p:txBody>
      </p:sp>
      <p:sp>
        <p:nvSpPr>
          <p:cNvPr id="21506"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Homework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85800" y="1600200"/>
            <a:ext cx="7772400" cy="1779588"/>
          </a:xfrm>
        </p:spPr>
        <p:txBody>
          <a:bodyPr rtlCol="0"/>
          <a:lstStyle/>
          <a:p>
            <a:pPr eaLnBrk="1" fontAlgn="auto" hangingPunct="1">
              <a:spcAft>
                <a:spcPts val="0"/>
              </a:spcAft>
              <a:defRPr/>
            </a:pPr>
            <a:r>
              <a:rPr lang="en-US" sz="5400" b="1" i="1" dirty="0">
                <a:effectLst>
                  <a:outerShdw blurRad="38100" dist="38100" dir="2700000" algn="tl">
                    <a:srgbClr val="DDDDDD"/>
                  </a:outerShdw>
                </a:effectLst>
                <a:latin typeface="Comic Sans MS" charset="0"/>
                <a:ea typeface="+mj-ea"/>
                <a:cs typeface="+mj-cs"/>
              </a:rPr>
              <a:t>Want help with toilet training?</a:t>
            </a:r>
          </a:p>
        </p:txBody>
      </p:sp>
      <p:sp>
        <p:nvSpPr>
          <p:cNvPr id="39938" name="Rectangle 3"/>
          <p:cNvSpPr>
            <a:spLocks noGrp="1" noChangeArrowheads="1"/>
          </p:cNvSpPr>
          <p:nvPr>
            <p:ph type="subTitle" idx="1"/>
          </p:nvPr>
        </p:nvSpPr>
        <p:spPr>
          <a:xfrm>
            <a:off x="1371600" y="3556000"/>
            <a:ext cx="6400800" cy="1473200"/>
          </a:xfrm>
        </p:spPr>
        <p:txBody>
          <a:bodyPr/>
          <a:lstStyle/>
          <a:p>
            <a:pPr eaLnBrk="1" hangingPunct="1"/>
            <a:r>
              <a:rPr lang="en-US" sz="3600" b="1">
                <a:solidFill>
                  <a:srgbClr val="000090"/>
                </a:solidFill>
                <a:latin typeface="Candara" charset="0"/>
              </a:rPr>
              <a:t>Stay after class and meet with the trainers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533400" y="2133600"/>
            <a:ext cx="8229600" cy="3451225"/>
          </a:xfrm>
        </p:spPr>
        <p:txBody>
          <a:bodyPr rtlCol="0">
            <a:noAutofit/>
          </a:bodyPr>
          <a:lstStyle/>
          <a:p>
            <a:pPr marL="274320" indent="-274320" eaLnBrk="1" fontAlgn="auto" hangingPunct="1">
              <a:spcAft>
                <a:spcPts val="0"/>
              </a:spcAft>
              <a:buFont typeface="Symbol" pitchFamily="18" charset="2"/>
              <a:buChar char=""/>
              <a:defRPr/>
            </a:pPr>
            <a:r>
              <a:rPr lang="en-US" sz="3200" b="1" dirty="0">
                <a:effectLst>
                  <a:outerShdw blurRad="38100" dist="38100" dir="2700000" algn="tl">
                    <a:srgbClr val="DDDDDD"/>
                  </a:outerShdw>
                </a:effectLst>
                <a:latin typeface="Comic Sans MS" charset="0"/>
                <a:ea typeface="+mn-ea"/>
                <a:cs typeface="+mn-cs"/>
              </a:rPr>
              <a:t>Objectives:</a:t>
            </a:r>
          </a:p>
          <a:p>
            <a:pPr marL="274320" indent="-274320" eaLnBrk="1" fontAlgn="auto" hangingPunct="1">
              <a:spcAft>
                <a:spcPts val="0"/>
              </a:spcAft>
              <a:buFont typeface="Symbol" pitchFamily="18" charset="2"/>
              <a:buChar char=""/>
              <a:defRPr/>
            </a:pPr>
            <a:endParaRPr lang="en-US" sz="3200" b="1" dirty="0">
              <a:effectLst>
                <a:outerShdw blurRad="38100" dist="38100" dir="2700000" algn="tl">
                  <a:srgbClr val="DDDDDD"/>
                </a:outerShdw>
              </a:effectLst>
              <a:latin typeface="Comic Sans MS" charset="0"/>
              <a:ea typeface="+mn-ea"/>
              <a:cs typeface="+mn-cs"/>
            </a:endParaRPr>
          </a:p>
          <a:p>
            <a:pPr lvl="1" indent="-274320" eaLnBrk="1" fontAlgn="auto" hangingPunct="1">
              <a:spcAft>
                <a:spcPts val="0"/>
              </a:spcAft>
              <a:buFont typeface="Symbol" pitchFamily="18" charset="2"/>
              <a:buChar char=""/>
              <a:defRPr/>
            </a:pPr>
            <a:r>
              <a:rPr lang="en-US" sz="3200" b="1" dirty="0">
                <a:effectLst>
                  <a:outerShdw blurRad="38100" dist="38100" dir="2700000" algn="tl">
                    <a:srgbClr val="DDDDDD"/>
                  </a:outerShdw>
                </a:effectLst>
                <a:latin typeface="Comic Sans MS" charset="0"/>
                <a:ea typeface="+mn-ea"/>
              </a:rPr>
              <a:t>Schedule week 5 in home meetings</a:t>
            </a:r>
          </a:p>
          <a:p>
            <a:pPr lvl="1" indent="-274320" eaLnBrk="1" fontAlgn="auto" hangingPunct="1">
              <a:spcAft>
                <a:spcPts val="0"/>
              </a:spcAft>
              <a:buFont typeface="Symbol" pitchFamily="18" charset="2"/>
              <a:buChar char=""/>
              <a:defRPr/>
            </a:pPr>
            <a:r>
              <a:rPr lang="en-US" sz="3200" b="1" dirty="0">
                <a:effectLst>
                  <a:outerShdw blurRad="38100" dist="38100" dir="2700000" algn="tl">
                    <a:srgbClr val="DDDDDD"/>
                  </a:outerShdw>
                </a:effectLst>
                <a:latin typeface="Comic Sans MS" charset="0"/>
                <a:ea typeface="+mn-ea"/>
              </a:rPr>
              <a:t>Troubleshooting teaching sessions</a:t>
            </a:r>
          </a:p>
          <a:p>
            <a:pPr lvl="1" indent="-274320" eaLnBrk="1" fontAlgn="auto" hangingPunct="1">
              <a:spcAft>
                <a:spcPts val="0"/>
              </a:spcAft>
              <a:buFont typeface="Symbol" pitchFamily="18" charset="2"/>
              <a:buChar char=""/>
              <a:defRPr/>
            </a:pPr>
            <a:r>
              <a:rPr lang="en-US" sz="3200" b="1" dirty="0">
                <a:effectLst>
                  <a:outerShdw blurRad="38100" dist="38100" dir="2700000" algn="tl">
                    <a:srgbClr val="DDDDDD"/>
                  </a:outerShdw>
                </a:effectLst>
                <a:latin typeface="Comic Sans MS" charset="0"/>
                <a:ea typeface="+mn-ea"/>
              </a:rPr>
              <a:t>Critique </a:t>
            </a:r>
            <a:r>
              <a:rPr lang="en-US" sz="3200" b="1" dirty="0" smtClean="0">
                <a:effectLst>
                  <a:outerShdw blurRad="38100" dist="38100" dir="2700000" algn="tl">
                    <a:srgbClr val="DDDDDD"/>
                  </a:outerShdw>
                </a:effectLst>
                <a:latin typeface="Comic Sans MS" charset="0"/>
                <a:ea typeface="+mn-ea"/>
              </a:rPr>
              <a:t>pre</a:t>
            </a:r>
            <a:r>
              <a:rPr lang="en-US" sz="3200" b="1" dirty="0">
                <a:effectLst>
                  <a:outerShdw blurRad="38100" dist="38100" dir="2700000" algn="tl">
                    <a:srgbClr val="DDDDDD"/>
                  </a:outerShdw>
                </a:effectLst>
                <a:latin typeface="Comic Sans MS" charset="0"/>
                <a:ea typeface="+mn-ea"/>
              </a:rPr>
              <a:t>-training </a:t>
            </a:r>
            <a:r>
              <a:rPr lang="en-US" sz="3200" b="1" dirty="0" smtClean="0">
                <a:effectLst>
                  <a:outerShdw blurRad="38100" dist="38100" dir="2700000" algn="tl">
                    <a:srgbClr val="DDDDDD"/>
                  </a:outerShdw>
                </a:effectLst>
                <a:latin typeface="Comic Sans MS" charset="0"/>
                <a:ea typeface="+mn-ea"/>
              </a:rPr>
              <a:t>parent videos </a:t>
            </a:r>
            <a:endParaRPr lang="en-US" sz="3200" b="1" dirty="0">
              <a:effectLst>
                <a:outerShdw blurRad="38100" dist="38100" dir="2700000" algn="tl">
                  <a:srgbClr val="DDDDDD"/>
                </a:outerShdw>
              </a:effectLst>
              <a:latin typeface="Comic Sans MS" charset="0"/>
              <a:ea typeface="+mn-ea"/>
            </a:endParaRPr>
          </a:p>
          <a:p>
            <a:pPr lvl="1" indent="-274320" eaLnBrk="1" fontAlgn="auto" hangingPunct="1">
              <a:spcAft>
                <a:spcPts val="0"/>
              </a:spcAft>
              <a:buFont typeface="Symbol" pitchFamily="18" charset="2"/>
              <a:buChar char=""/>
              <a:defRPr/>
            </a:pPr>
            <a:r>
              <a:rPr lang="en-US" sz="3200" b="1" dirty="0">
                <a:effectLst>
                  <a:outerShdw blurRad="38100" dist="38100" dir="2700000" algn="tl">
                    <a:srgbClr val="DDDDDD"/>
                  </a:outerShdw>
                </a:effectLst>
                <a:latin typeface="Comic Sans MS" charset="0"/>
                <a:ea typeface="+mn-ea"/>
              </a:rPr>
              <a:t>Follow up on toilet training</a:t>
            </a:r>
          </a:p>
        </p:txBody>
      </p:sp>
      <p:sp>
        <p:nvSpPr>
          <p:cNvPr id="23554"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Week Four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a:xfrm>
            <a:off x="134471" y="338328"/>
            <a:ext cx="8890000" cy="1252728"/>
          </a:xfrm>
        </p:spPr>
        <p:txBody>
          <a:bodyPr>
            <a:normAutofit fontScale="90000"/>
          </a:bodyPr>
          <a:lstStyle/>
          <a:p>
            <a:r>
              <a:rPr lang="en-US" b="1" dirty="0" smtClean="0">
                <a:latin typeface="Comic Sans MS"/>
                <a:cs typeface="Comic Sans MS"/>
              </a:rPr>
              <a:t>Pre</a:t>
            </a:r>
            <a:r>
              <a:rPr lang="en-US" b="1" dirty="0">
                <a:latin typeface="Comic Sans MS"/>
                <a:cs typeface="Comic Sans MS"/>
              </a:rPr>
              <a:t>-</a:t>
            </a:r>
            <a:r>
              <a:rPr lang="en-US" b="1" dirty="0" smtClean="0">
                <a:latin typeface="Comic Sans MS"/>
                <a:cs typeface="Comic Sans MS"/>
              </a:rPr>
              <a:t>training Video with </a:t>
            </a:r>
            <a:br>
              <a:rPr lang="en-US" b="1" dirty="0" smtClean="0">
                <a:latin typeface="Comic Sans MS"/>
                <a:cs typeface="Comic Sans MS"/>
              </a:rPr>
            </a:br>
            <a:r>
              <a:rPr lang="en-US" b="1" dirty="0" smtClean="0">
                <a:latin typeface="Comic Sans MS"/>
                <a:cs typeface="Comic Sans MS"/>
              </a:rPr>
              <a:t>Mom &amp; Dad</a:t>
            </a:r>
            <a:endParaRPr lang="en-US" b="1" dirty="0">
              <a:latin typeface="Comic Sans MS"/>
              <a:cs typeface="Comic Sans MS"/>
            </a:endParaRPr>
          </a:p>
        </p:txBody>
      </p:sp>
      <p:pic>
        <p:nvPicPr>
          <p:cNvPr id="3" name="Taylor w/Mom&amp; Dad- before PPP, week 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52824" y="1984896"/>
            <a:ext cx="8113057" cy="4648986"/>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27752" y="153410"/>
            <a:ext cx="8001000" cy="1278850"/>
          </a:xfrm>
        </p:spPr>
        <p:txBody>
          <a:bodyPr>
            <a:normAutofit/>
          </a:bodyPr>
          <a:lstStyle/>
          <a:p>
            <a:pPr algn="ctr">
              <a:defRPr/>
            </a:pPr>
            <a:r>
              <a:rPr lang="en-US" b="1" dirty="0" smtClean="0">
                <a:solidFill>
                  <a:srgbClr val="CA4B05"/>
                </a:solidFill>
                <a:latin typeface="Comic Sans MS" charset="0"/>
              </a:rPr>
              <a:t> </a:t>
            </a:r>
            <a:r>
              <a:rPr lang="en-US" b="1" dirty="0" smtClean="0">
                <a:solidFill>
                  <a:srgbClr val="CA4B05"/>
                </a:solidFill>
                <a:latin typeface="Times"/>
                <a:cs typeface="Times"/>
              </a:rPr>
              <a:t>Fusion     vs</a:t>
            </a:r>
            <a:r>
              <a:rPr lang="en-US" b="1" dirty="0">
                <a:solidFill>
                  <a:srgbClr val="CA4B05"/>
                </a:solidFill>
                <a:latin typeface="Times"/>
                <a:cs typeface="Times"/>
              </a:rPr>
              <a:t>. </a:t>
            </a:r>
            <a:r>
              <a:rPr lang="en-US" b="1" dirty="0" smtClean="0">
                <a:solidFill>
                  <a:srgbClr val="CA4B05"/>
                </a:solidFill>
                <a:latin typeface="Times"/>
                <a:cs typeface="Times"/>
              </a:rPr>
              <a:t>   </a:t>
            </a:r>
            <a:r>
              <a:rPr lang="en-US" b="1" dirty="0" err="1" smtClean="0">
                <a:solidFill>
                  <a:srgbClr val="CA4B05"/>
                </a:solidFill>
                <a:latin typeface="Times"/>
                <a:cs typeface="Times"/>
              </a:rPr>
              <a:t>Defusion</a:t>
            </a:r>
            <a:r>
              <a:rPr lang="en-US" b="1" dirty="0">
                <a:solidFill>
                  <a:srgbClr val="CA4B05"/>
                </a:solidFill>
                <a:latin typeface="Comic Sans MS" charset="0"/>
              </a:rPr>
              <a:t/>
            </a:r>
            <a:br>
              <a:rPr lang="en-US" b="1" dirty="0">
                <a:solidFill>
                  <a:srgbClr val="CA4B05"/>
                </a:solidFill>
                <a:latin typeface="Comic Sans MS" charset="0"/>
              </a:rPr>
            </a:br>
            <a:r>
              <a:rPr lang="en-US" sz="2000" b="1" dirty="0" smtClean="0">
                <a:effectLst>
                  <a:outerShdw blurRad="38100" dist="38100" dir="2700000" algn="tl">
                    <a:srgbClr val="DDDDDD"/>
                  </a:outerShdw>
                </a:effectLst>
                <a:latin typeface="Comic Sans MS" charset="0"/>
              </a:rPr>
              <a:t>(</a:t>
            </a:r>
            <a:r>
              <a:rPr lang="en-US" sz="2000" dirty="0" smtClean="0">
                <a:effectLst>
                  <a:outerShdw blurRad="38100" dist="38100" dir="2700000" algn="tl">
                    <a:srgbClr val="DDDDDD"/>
                  </a:outerShdw>
                </a:effectLst>
                <a:latin typeface="Comic Sans MS" charset="0"/>
              </a:rPr>
              <a:t>Harris </a:t>
            </a:r>
            <a:r>
              <a:rPr lang="en-US" sz="2000" dirty="0">
                <a:effectLst>
                  <a:outerShdw blurRad="38100" dist="38100" dir="2700000" algn="tl">
                    <a:srgbClr val="DDDDDD"/>
                  </a:outerShdw>
                </a:effectLst>
                <a:latin typeface="Comic Sans MS" charset="0"/>
              </a:rPr>
              <a:t>“</a:t>
            </a:r>
            <a:r>
              <a:rPr lang="en-US" sz="2000" dirty="0" smtClean="0">
                <a:effectLst>
                  <a:outerShdw blurRad="38100" dist="38100" dir="2700000" algn="tl">
                    <a:srgbClr val="DDDDDD"/>
                  </a:outerShdw>
                </a:effectLst>
                <a:latin typeface="Comic Sans MS" charset="0"/>
              </a:rPr>
              <a:t>ACT Made Simple</a:t>
            </a:r>
            <a:r>
              <a:rPr lang="en-US" sz="2000" dirty="0">
                <a:effectLst>
                  <a:outerShdw blurRad="38100" dist="38100" dir="2700000" algn="tl">
                    <a:srgbClr val="DDDDDD"/>
                  </a:outerShdw>
                </a:effectLst>
                <a:latin typeface="Comic Sans MS" charset="0"/>
              </a:rPr>
              <a:t>)</a:t>
            </a:r>
            <a:endParaRPr lang="en-US" dirty="0">
              <a:solidFill>
                <a:srgbClr val="CA4B05"/>
              </a:solidFill>
              <a:latin typeface="Comic Sans MS" charset="0"/>
            </a:endParaRPr>
          </a:p>
        </p:txBody>
      </p:sp>
      <p:sp>
        <p:nvSpPr>
          <p:cNvPr id="49155" name="Rectangle 3"/>
          <p:cNvSpPr>
            <a:spLocks noGrp="1" noChangeArrowheads="1"/>
          </p:cNvSpPr>
          <p:nvPr>
            <p:ph sz="half" idx="4294967295"/>
          </p:nvPr>
        </p:nvSpPr>
        <p:spPr>
          <a:xfrm>
            <a:off x="311975" y="1554815"/>
            <a:ext cx="4029934" cy="5107516"/>
          </a:xfrm>
          <a:prstGeom prst="rect">
            <a:avLst/>
          </a:prstGeom>
        </p:spPr>
        <p:txBody>
          <a:bodyPr>
            <a:noAutofit/>
          </a:bodyPr>
          <a:lstStyle/>
          <a:p>
            <a:pPr>
              <a:defRPr/>
            </a:pPr>
            <a:r>
              <a:rPr lang="en-US" sz="2600" dirty="0" smtClean="0">
                <a:effectLst>
                  <a:outerShdw blurRad="38100" dist="38100" dir="2700000" algn="tl">
                    <a:srgbClr val="DDDDDD"/>
                  </a:outerShdw>
                </a:effectLst>
                <a:latin typeface="Times"/>
                <a:cs typeface="Times"/>
              </a:rPr>
              <a:t>“The </a:t>
            </a:r>
            <a:r>
              <a:rPr lang="en-US" sz="2600" dirty="0">
                <a:effectLst>
                  <a:outerShdw blurRad="38100" dist="38100" dir="2700000" algn="tl">
                    <a:srgbClr val="DDDDDD"/>
                  </a:outerShdw>
                </a:effectLst>
                <a:latin typeface="Times"/>
                <a:cs typeface="Times"/>
              </a:rPr>
              <a:t>absolute </a:t>
            </a:r>
            <a:r>
              <a:rPr lang="en-US" sz="2600" dirty="0" smtClean="0">
                <a:effectLst>
                  <a:outerShdw blurRad="38100" dist="38100" dir="2700000" algn="tl">
                    <a:srgbClr val="DDDDDD"/>
                  </a:outerShdw>
                </a:effectLst>
                <a:latin typeface="Times"/>
                <a:cs typeface="Times"/>
              </a:rPr>
              <a:t>truth”</a:t>
            </a:r>
            <a:endParaRPr lang="en-US" sz="2600" dirty="0">
              <a:effectLst>
                <a:outerShdw blurRad="38100" dist="38100" dir="2700000" algn="tl">
                  <a:srgbClr val="DDDDDD"/>
                </a:outerShdw>
              </a:effectLst>
              <a:latin typeface="Times"/>
              <a:cs typeface="Times"/>
            </a:endParaRPr>
          </a:p>
          <a:p>
            <a:pPr>
              <a:defRPr/>
            </a:pPr>
            <a:r>
              <a:rPr lang="en-US" sz="2600" dirty="0">
                <a:effectLst>
                  <a:outerShdw blurRad="38100" dist="38100" dir="2700000" algn="tl">
                    <a:srgbClr val="DDDDDD"/>
                  </a:outerShdw>
                </a:effectLst>
                <a:latin typeface="Times"/>
                <a:cs typeface="Times"/>
              </a:rPr>
              <a:t>a command you have to obey or a rule you have to </a:t>
            </a:r>
            <a:r>
              <a:rPr lang="en-US" sz="2600" dirty="0" smtClean="0">
                <a:effectLst>
                  <a:outerShdw blurRad="38100" dist="38100" dir="2700000" algn="tl">
                    <a:srgbClr val="DDDDDD"/>
                  </a:outerShdw>
                </a:effectLst>
                <a:latin typeface="Times"/>
                <a:cs typeface="Times"/>
              </a:rPr>
              <a:t>follow</a:t>
            </a:r>
            <a:endParaRPr lang="en-US" sz="2600" dirty="0">
              <a:effectLst>
                <a:outerShdw blurRad="38100" dist="38100" dir="2700000" algn="tl">
                  <a:srgbClr val="DDDDDD"/>
                </a:outerShdw>
              </a:effectLst>
              <a:latin typeface="Times"/>
              <a:cs typeface="Times"/>
            </a:endParaRPr>
          </a:p>
          <a:p>
            <a:pPr>
              <a:defRPr/>
            </a:pPr>
            <a:r>
              <a:rPr lang="en-US" sz="2600" dirty="0">
                <a:effectLst>
                  <a:outerShdw blurRad="38100" dist="38100" dir="2700000" algn="tl">
                    <a:srgbClr val="DDDDDD"/>
                  </a:outerShdw>
                </a:effectLst>
                <a:latin typeface="Times"/>
                <a:cs typeface="Times"/>
              </a:rPr>
              <a:t>a threat you need to get rid of as soon as </a:t>
            </a:r>
            <a:r>
              <a:rPr lang="en-US" sz="2600" dirty="0" smtClean="0">
                <a:effectLst>
                  <a:outerShdw blurRad="38100" dist="38100" dir="2700000" algn="tl">
                    <a:srgbClr val="DDDDDD"/>
                  </a:outerShdw>
                </a:effectLst>
                <a:latin typeface="Times"/>
                <a:cs typeface="Times"/>
              </a:rPr>
              <a:t>possible</a:t>
            </a:r>
            <a:endParaRPr lang="en-US" sz="2600" dirty="0">
              <a:effectLst>
                <a:outerShdw blurRad="38100" dist="38100" dir="2700000" algn="tl">
                  <a:srgbClr val="DDDDDD"/>
                </a:outerShdw>
              </a:effectLst>
              <a:latin typeface="Times"/>
              <a:cs typeface="Times"/>
            </a:endParaRPr>
          </a:p>
          <a:p>
            <a:pPr>
              <a:defRPr/>
            </a:pPr>
            <a:r>
              <a:rPr lang="en-US" sz="2600" dirty="0">
                <a:effectLst>
                  <a:outerShdw blurRad="38100" dist="38100" dir="2700000" algn="tl">
                    <a:srgbClr val="DDDDDD"/>
                  </a:outerShdw>
                </a:effectLst>
                <a:latin typeface="Times"/>
                <a:cs typeface="Times"/>
              </a:rPr>
              <a:t>something that’s happening right here and now even though it’s about the past or the </a:t>
            </a:r>
            <a:r>
              <a:rPr lang="en-US" sz="2600" dirty="0" smtClean="0">
                <a:effectLst>
                  <a:outerShdw blurRad="38100" dist="38100" dir="2700000" algn="tl">
                    <a:srgbClr val="DDDDDD"/>
                  </a:outerShdw>
                </a:effectLst>
                <a:latin typeface="Times"/>
                <a:cs typeface="Times"/>
              </a:rPr>
              <a:t>future”</a:t>
            </a:r>
            <a:endParaRPr lang="en-US" sz="2600" dirty="0">
              <a:effectLst>
                <a:outerShdw blurRad="38100" dist="38100" dir="2700000" algn="tl">
                  <a:srgbClr val="DDDDDD"/>
                </a:outerShdw>
              </a:effectLst>
              <a:latin typeface="Times"/>
              <a:cs typeface="Times"/>
            </a:endParaRPr>
          </a:p>
        </p:txBody>
      </p:sp>
      <p:sp>
        <p:nvSpPr>
          <p:cNvPr id="49156" name="Rectangle 4"/>
          <p:cNvSpPr>
            <a:spLocks noGrp="1" noChangeArrowheads="1"/>
          </p:cNvSpPr>
          <p:nvPr>
            <p:ph sz="half" idx="4294967295"/>
          </p:nvPr>
        </p:nvSpPr>
        <p:spPr>
          <a:xfrm>
            <a:off x="4639734" y="1454533"/>
            <a:ext cx="4344340" cy="5206617"/>
          </a:xfrm>
          <a:prstGeom prst="rect">
            <a:avLst/>
          </a:prstGeom>
        </p:spPr>
        <p:txBody>
          <a:bodyPr>
            <a:noAutofit/>
          </a:bodyPr>
          <a:lstStyle/>
          <a:p>
            <a:pPr>
              <a:defRPr/>
            </a:pPr>
            <a:r>
              <a:rPr lang="en-US" sz="2600" dirty="0" smtClean="0">
                <a:effectLst>
                  <a:outerShdw blurRad="38100" dist="38100" dir="2700000" algn="tl">
                    <a:srgbClr val="DDDDDD"/>
                  </a:outerShdw>
                </a:effectLst>
                <a:latin typeface="Times"/>
                <a:cs typeface="Times"/>
              </a:rPr>
              <a:t>Alter the undesirable functions of thoughts and other P.E. rather than their form, frequency or situational sensitivity (which may </a:t>
            </a:r>
            <a:r>
              <a:rPr lang="en-US" sz="2600" dirty="0">
                <a:effectLst>
                  <a:outerShdw blurRad="38100" dist="38100" dir="2700000" algn="tl">
                    <a:srgbClr val="DDDDDD"/>
                  </a:outerShdw>
                </a:effectLst>
                <a:latin typeface="Times"/>
                <a:cs typeface="Times"/>
              </a:rPr>
              <a:t>or may not be </a:t>
            </a:r>
            <a:r>
              <a:rPr lang="en-US" sz="2600" dirty="0" smtClean="0">
                <a:effectLst>
                  <a:outerShdw blurRad="38100" dist="38100" dir="2700000" algn="tl">
                    <a:srgbClr val="DDDDDD"/>
                  </a:outerShdw>
                </a:effectLst>
                <a:latin typeface="Times"/>
                <a:cs typeface="Times"/>
              </a:rPr>
              <a:t>true)</a:t>
            </a:r>
            <a:endParaRPr lang="en-US" sz="2600" dirty="0">
              <a:effectLst>
                <a:outerShdw blurRad="38100" dist="38100" dir="2700000" algn="tl">
                  <a:srgbClr val="DDDDDD"/>
                </a:outerShdw>
              </a:effectLst>
              <a:latin typeface="Times"/>
              <a:cs typeface="Times"/>
            </a:endParaRPr>
          </a:p>
          <a:p>
            <a:pPr>
              <a:defRPr/>
            </a:pPr>
            <a:r>
              <a:rPr lang="en-US" sz="2600" dirty="0" smtClean="0">
                <a:latin typeface="Times"/>
                <a:cs typeface="Times"/>
              </a:rPr>
              <a:t>Change </a:t>
            </a:r>
            <a:r>
              <a:rPr lang="en-US" sz="2600" dirty="0">
                <a:latin typeface="Times"/>
                <a:cs typeface="Times"/>
              </a:rPr>
              <a:t>the way one interacts with or relates to thoughts by creating contexts in which their unhelpful functions are </a:t>
            </a:r>
            <a:r>
              <a:rPr lang="en-US" sz="2600" dirty="0" smtClean="0">
                <a:latin typeface="Times"/>
                <a:cs typeface="Times"/>
              </a:rPr>
              <a:t>diminished—reduce the literal quality of the thought</a:t>
            </a:r>
            <a:endParaRPr lang="en-US" sz="2600" dirty="0" smtClean="0">
              <a:effectLst>
                <a:outerShdw blurRad="38100" dist="38100" dir="2700000" algn="tl">
                  <a:srgbClr val="DDDDDD"/>
                </a:outerShdw>
              </a:effectLst>
              <a:latin typeface="Times"/>
              <a:cs typeface="Times"/>
            </a:endParaRPr>
          </a:p>
        </p:txBody>
      </p:sp>
      <p:sp>
        <p:nvSpPr>
          <p:cNvPr id="6" name="Slide Number Placeholder 6"/>
          <p:cNvSpPr>
            <a:spLocks noGrp="1"/>
          </p:cNvSpPr>
          <p:nvPr>
            <p:ph type="sldNum" sz="quarter" idx="12"/>
          </p:nvPr>
        </p:nvSpPr>
        <p:spPr>
          <a:xfrm>
            <a:off x="8669480" y="6339946"/>
            <a:ext cx="457200" cy="476250"/>
          </a:xfrm>
        </p:spPr>
        <p:txBody>
          <a:bodyPr/>
          <a:lstStyle/>
          <a:p>
            <a:pPr>
              <a:defRPr/>
            </a:pPr>
            <a:fld id="{9124E4C2-A478-334C-899D-C4D48608E764}" type="slidenum">
              <a:rPr lang="en-US">
                <a:solidFill>
                  <a:schemeClr val="tx1"/>
                </a:solidFill>
              </a:rPr>
              <a:pPr>
                <a:defRPr/>
              </a:pPr>
              <a:t>24</a:t>
            </a:fld>
            <a:endParaRPr lang="en-US" dirty="0">
              <a:solidFill>
                <a:schemeClr val="tx1"/>
              </a:solidFill>
            </a:endParaRPr>
          </a:p>
        </p:txBody>
      </p:sp>
    </p:spTree>
    <p:extLst>
      <p:ext uri="{BB962C8B-B14F-4D97-AF65-F5344CB8AC3E}">
        <p14:creationId xmlns:p14="http://schemas.microsoft.com/office/powerpoint/2010/main" val="2297809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9156">
                                            <p:txEl>
                                              <p:pRg st="0" end="0"/>
                                            </p:txEl>
                                          </p:spTgt>
                                        </p:tgtEl>
                                        <p:attrNameLst>
                                          <p:attrName>style.visibility</p:attrName>
                                        </p:attrNameLst>
                                      </p:cBhvr>
                                      <p:to>
                                        <p:strVal val="visible"/>
                                      </p:to>
                                    </p:set>
                                    <p:anim calcmode="lin" valueType="num">
                                      <p:cBhvr additive="base">
                                        <p:cTn id="31" dur="500" fill="hold"/>
                                        <p:tgtEl>
                                          <p:spTgt spid="49156">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915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9156">
                                            <p:txEl>
                                              <p:pRg st="1" end="1"/>
                                            </p:txEl>
                                          </p:spTgt>
                                        </p:tgtEl>
                                        <p:attrNameLst>
                                          <p:attrName>style.visibility</p:attrName>
                                        </p:attrNameLst>
                                      </p:cBhvr>
                                      <p:to>
                                        <p:strVal val="visible"/>
                                      </p:to>
                                    </p:set>
                                    <p:anim calcmode="lin" valueType="num">
                                      <p:cBhvr additive="base">
                                        <p:cTn id="37" dur="500" fill="hold"/>
                                        <p:tgtEl>
                                          <p:spTgt spid="49156">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915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P spid="49156"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a:spLocks noGrp="1"/>
          </p:cNvSpPr>
          <p:nvPr>
            <p:ph type="title"/>
          </p:nvPr>
        </p:nvSpPr>
        <p:spPr/>
        <p:txBody>
          <a:bodyPr/>
          <a:lstStyle/>
          <a:p>
            <a:r>
              <a:rPr lang="en-US" b="1" dirty="0" smtClean="0">
                <a:latin typeface="Comic Sans MS"/>
                <a:cs typeface="Comic Sans MS"/>
              </a:rPr>
              <a:t>Pre</a:t>
            </a:r>
            <a:r>
              <a:rPr lang="en-US" b="1" dirty="0">
                <a:latin typeface="Comic Sans MS"/>
                <a:cs typeface="Comic Sans MS"/>
              </a:rPr>
              <a:t>-</a:t>
            </a:r>
            <a:r>
              <a:rPr lang="en-US" b="1" dirty="0" smtClean="0">
                <a:latin typeface="Comic Sans MS"/>
                <a:cs typeface="Comic Sans MS"/>
              </a:rPr>
              <a:t>training Video with Mom</a:t>
            </a:r>
            <a:endParaRPr lang="en-US" b="1" dirty="0">
              <a:latin typeface="Comic Sans MS"/>
              <a:cs typeface="Comic Sans MS"/>
            </a:endParaRPr>
          </a:p>
        </p:txBody>
      </p:sp>
      <p:sp>
        <p:nvSpPr>
          <p:cNvPr id="2" name="Content Placeholder 1"/>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69848" y="105158"/>
            <a:ext cx="8001000" cy="1278850"/>
          </a:xfrm>
        </p:spPr>
        <p:txBody>
          <a:bodyPr>
            <a:normAutofit/>
          </a:bodyPr>
          <a:lstStyle/>
          <a:p>
            <a:pPr algn="ctr">
              <a:defRPr/>
            </a:pPr>
            <a:r>
              <a:rPr lang="en-US" b="1" dirty="0" smtClean="0">
                <a:solidFill>
                  <a:srgbClr val="CA4B05"/>
                </a:solidFill>
                <a:latin typeface="Comic Sans MS" charset="0"/>
              </a:rPr>
              <a:t> </a:t>
            </a:r>
            <a:r>
              <a:rPr lang="en-US" b="1" dirty="0" smtClean="0">
                <a:solidFill>
                  <a:srgbClr val="CA4B05"/>
                </a:solidFill>
                <a:latin typeface="Times"/>
                <a:cs typeface="Times"/>
              </a:rPr>
              <a:t>Fusion    vs</a:t>
            </a:r>
            <a:r>
              <a:rPr lang="en-US" b="1" dirty="0">
                <a:solidFill>
                  <a:srgbClr val="CA4B05"/>
                </a:solidFill>
                <a:latin typeface="Times"/>
                <a:cs typeface="Times"/>
              </a:rPr>
              <a:t>. </a:t>
            </a:r>
            <a:r>
              <a:rPr lang="en-US" b="1" dirty="0" smtClean="0">
                <a:solidFill>
                  <a:srgbClr val="CA4B05"/>
                </a:solidFill>
                <a:latin typeface="Times"/>
                <a:cs typeface="Times"/>
              </a:rPr>
              <a:t>   </a:t>
            </a:r>
            <a:r>
              <a:rPr lang="en-US" b="1" dirty="0" err="1" smtClean="0">
                <a:solidFill>
                  <a:srgbClr val="CA4B05"/>
                </a:solidFill>
                <a:latin typeface="Times"/>
                <a:cs typeface="Times"/>
              </a:rPr>
              <a:t>Defusion</a:t>
            </a:r>
            <a:r>
              <a:rPr lang="en-US" b="1" dirty="0" smtClean="0">
                <a:solidFill>
                  <a:srgbClr val="CA4B05"/>
                </a:solidFill>
                <a:latin typeface="Times"/>
                <a:cs typeface="Times"/>
              </a:rPr>
              <a:t> </a:t>
            </a:r>
            <a:r>
              <a:rPr lang="en-US" sz="1000" b="1" dirty="0" smtClean="0">
                <a:solidFill>
                  <a:srgbClr val="CA4B05"/>
                </a:solidFill>
                <a:latin typeface="Times"/>
                <a:cs typeface="Times"/>
              </a:rPr>
              <a:t/>
            </a:r>
            <a:br>
              <a:rPr lang="en-US" sz="1000" b="1" dirty="0" smtClean="0">
                <a:solidFill>
                  <a:srgbClr val="CA4B05"/>
                </a:solidFill>
                <a:latin typeface="Times"/>
                <a:cs typeface="Times"/>
              </a:rPr>
            </a:br>
            <a:r>
              <a:rPr lang="en-US" sz="2000" b="1" dirty="0" smtClean="0">
                <a:effectLst>
                  <a:outerShdw blurRad="38100" dist="38100" dir="2700000" algn="tl">
                    <a:srgbClr val="DDDDDD"/>
                  </a:outerShdw>
                </a:effectLst>
                <a:latin typeface="Comic Sans MS" charset="0"/>
              </a:rPr>
              <a:t> </a:t>
            </a:r>
            <a:r>
              <a:rPr lang="en-US" sz="2000" b="1" dirty="0" smtClean="0">
                <a:effectLst>
                  <a:outerShdw blurRad="38100" dist="38100" dir="2700000" algn="tl">
                    <a:srgbClr val="DDDDDD"/>
                  </a:outerShdw>
                </a:effectLst>
                <a:latin typeface="Times"/>
                <a:cs typeface="Times"/>
              </a:rPr>
              <a:t>(</a:t>
            </a:r>
            <a:r>
              <a:rPr lang="en-US" sz="2000" dirty="0" smtClean="0">
                <a:effectLst>
                  <a:outerShdw blurRad="38100" dist="38100" dir="2700000" algn="tl">
                    <a:srgbClr val="DDDDDD"/>
                  </a:outerShdw>
                </a:effectLst>
                <a:latin typeface="Times"/>
                <a:cs typeface="Times"/>
              </a:rPr>
              <a:t>Harris </a:t>
            </a:r>
            <a:r>
              <a:rPr lang="en-US" sz="2000" dirty="0">
                <a:effectLst>
                  <a:outerShdw blurRad="38100" dist="38100" dir="2700000" algn="tl">
                    <a:srgbClr val="DDDDDD"/>
                  </a:outerShdw>
                </a:effectLst>
                <a:latin typeface="Times"/>
                <a:cs typeface="Times"/>
              </a:rPr>
              <a:t>“ACT </a:t>
            </a:r>
            <a:r>
              <a:rPr lang="en-US" sz="2000" dirty="0" smtClean="0">
                <a:effectLst>
                  <a:outerShdw blurRad="38100" dist="38100" dir="2700000" algn="tl">
                    <a:srgbClr val="DDDDDD"/>
                  </a:outerShdw>
                </a:effectLst>
                <a:latin typeface="Times"/>
                <a:cs typeface="Times"/>
              </a:rPr>
              <a:t>Made Simple), cont. . . </a:t>
            </a:r>
            <a:endParaRPr lang="en-US" dirty="0">
              <a:solidFill>
                <a:srgbClr val="CA4B05"/>
              </a:solidFill>
              <a:latin typeface="Times"/>
              <a:cs typeface="Times"/>
            </a:endParaRPr>
          </a:p>
        </p:txBody>
      </p:sp>
      <p:sp>
        <p:nvSpPr>
          <p:cNvPr id="49155" name="Rectangle 3"/>
          <p:cNvSpPr>
            <a:spLocks noGrp="1" noChangeArrowheads="1"/>
          </p:cNvSpPr>
          <p:nvPr>
            <p:ph sz="half" idx="4294967295"/>
          </p:nvPr>
        </p:nvSpPr>
        <p:spPr>
          <a:xfrm>
            <a:off x="419359" y="1909342"/>
            <a:ext cx="3759200" cy="4272864"/>
          </a:xfrm>
          <a:prstGeom prst="rect">
            <a:avLst/>
          </a:prstGeom>
        </p:spPr>
        <p:txBody>
          <a:bodyPr>
            <a:noAutofit/>
          </a:bodyPr>
          <a:lstStyle/>
          <a:p>
            <a:pPr>
              <a:defRPr/>
            </a:pPr>
            <a:r>
              <a:rPr lang="en-US" sz="2600" dirty="0">
                <a:effectLst>
                  <a:outerShdw blurRad="38100" dist="38100" dir="2700000" algn="tl">
                    <a:srgbClr val="DDDDDD"/>
                  </a:outerShdw>
                </a:effectLst>
                <a:latin typeface="Times"/>
                <a:cs typeface="Times"/>
              </a:rPr>
              <a:t>S</a:t>
            </a:r>
            <a:r>
              <a:rPr lang="en-US" sz="2600" dirty="0" smtClean="0">
                <a:effectLst>
                  <a:outerShdw blurRad="38100" dist="38100" dir="2700000" algn="tl">
                    <a:srgbClr val="DDDDDD"/>
                  </a:outerShdw>
                </a:effectLst>
                <a:latin typeface="Times"/>
                <a:cs typeface="Times"/>
              </a:rPr>
              <a:t>omething </a:t>
            </a:r>
            <a:r>
              <a:rPr lang="en-US" sz="2600" dirty="0">
                <a:effectLst>
                  <a:outerShdw blurRad="38100" dist="38100" dir="2700000" algn="tl">
                    <a:srgbClr val="DDDDDD"/>
                  </a:outerShdw>
                </a:effectLst>
                <a:latin typeface="Times"/>
                <a:cs typeface="Times"/>
              </a:rPr>
              <a:t>very important that requires all your </a:t>
            </a:r>
            <a:r>
              <a:rPr lang="en-US" sz="2600" dirty="0" smtClean="0">
                <a:effectLst>
                  <a:outerShdw blurRad="38100" dist="38100" dir="2700000" algn="tl">
                    <a:srgbClr val="DDDDDD"/>
                  </a:outerShdw>
                </a:effectLst>
                <a:latin typeface="Times"/>
                <a:cs typeface="Times"/>
              </a:rPr>
              <a:t>attention</a:t>
            </a:r>
            <a:endParaRPr lang="en-US" sz="2600" dirty="0">
              <a:effectLst>
                <a:outerShdw blurRad="38100" dist="38100" dir="2700000" algn="tl">
                  <a:srgbClr val="DDDDDD"/>
                </a:outerShdw>
              </a:effectLst>
              <a:latin typeface="Times"/>
              <a:cs typeface="Times"/>
            </a:endParaRPr>
          </a:p>
          <a:p>
            <a:pPr>
              <a:defRPr/>
            </a:pPr>
            <a:r>
              <a:rPr lang="en-US" sz="2600" dirty="0" smtClean="0">
                <a:effectLst>
                  <a:outerShdw blurRad="38100" dist="38100" dir="2700000" algn="tl">
                    <a:srgbClr val="DDDDDD"/>
                  </a:outerShdw>
                </a:effectLst>
                <a:latin typeface="Times"/>
                <a:cs typeface="Times"/>
              </a:rPr>
              <a:t>Something </a:t>
            </a:r>
            <a:r>
              <a:rPr lang="en-US" sz="2600" dirty="0">
                <a:effectLst>
                  <a:outerShdw blurRad="38100" dist="38100" dir="2700000" algn="tl">
                    <a:srgbClr val="DDDDDD"/>
                  </a:outerShdw>
                </a:effectLst>
                <a:latin typeface="Times"/>
                <a:cs typeface="Times"/>
              </a:rPr>
              <a:t>you won’t let go of even if it worsens your life</a:t>
            </a:r>
            <a:r>
              <a:rPr lang="en-US" sz="2600" dirty="0" smtClean="0">
                <a:effectLst>
                  <a:outerShdw blurRad="38100" dist="38100" dir="2700000" algn="tl">
                    <a:srgbClr val="DDDDDD"/>
                  </a:outerShdw>
                </a:effectLst>
                <a:latin typeface="Times"/>
                <a:cs typeface="Times"/>
              </a:rPr>
              <a:t>.”</a:t>
            </a:r>
            <a:endParaRPr lang="en-US" sz="2600" dirty="0">
              <a:effectLst>
                <a:outerShdw blurRad="38100" dist="38100" dir="2700000" algn="tl">
                  <a:srgbClr val="DDDDDD"/>
                </a:outerShdw>
              </a:effectLst>
              <a:latin typeface="Times"/>
              <a:cs typeface="Times"/>
            </a:endParaRPr>
          </a:p>
          <a:p>
            <a:pPr algn="ctr">
              <a:defRPr/>
            </a:pPr>
            <a:endParaRPr lang="en-US" sz="2600" dirty="0">
              <a:effectLst>
                <a:outerShdw blurRad="38100" dist="38100" dir="2700000" algn="tl">
                  <a:srgbClr val="DDDDDD"/>
                </a:outerShdw>
              </a:effectLst>
              <a:latin typeface="Times"/>
              <a:cs typeface="Times"/>
            </a:endParaRPr>
          </a:p>
        </p:txBody>
      </p:sp>
      <p:sp>
        <p:nvSpPr>
          <p:cNvPr id="49156" name="Rectangle 4"/>
          <p:cNvSpPr>
            <a:spLocks noGrp="1" noChangeArrowheads="1"/>
          </p:cNvSpPr>
          <p:nvPr>
            <p:ph sz="half" idx="4294967295"/>
          </p:nvPr>
        </p:nvSpPr>
        <p:spPr>
          <a:xfrm>
            <a:off x="4395784" y="1785479"/>
            <a:ext cx="4414581" cy="4580835"/>
          </a:xfrm>
          <a:prstGeom prst="rect">
            <a:avLst/>
          </a:prstGeom>
        </p:spPr>
        <p:txBody>
          <a:bodyPr>
            <a:noAutofit/>
          </a:bodyPr>
          <a:lstStyle/>
          <a:p>
            <a:pPr>
              <a:defRPr/>
            </a:pPr>
            <a:r>
              <a:rPr lang="en-US" sz="2600" dirty="0">
                <a:effectLst>
                  <a:outerShdw blurRad="38100" dist="38100" dir="2700000" algn="tl">
                    <a:srgbClr val="DDDDDD"/>
                  </a:outerShdw>
                </a:effectLst>
                <a:latin typeface="Times"/>
                <a:cs typeface="Times"/>
              </a:rPr>
              <a:t>M</a:t>
            </a:r>
            <a:r>
              <a:rPr lang="en-US" sz="2600" dirty="0" smtClean="0">
                <a:effectLst>
                  <a:outerShdw blurRad="38100" dist="38100" dir="2700000" algn="tl">
                    <a:srgbClr val="DDDDDD"/>
                  </a:outerShdw>
                </a:effectLst>
                <a:latin typeface="Times"/>
                <a:cs typeface="Times"/>
              </a:rPr>
              <a:t>ay </a:t>
            </a:r>
            <a:r>
              <a:rPr lang="en-US" sz="2600" dirty="0">
                <a:effectLst>
                  <a:outerShdw blurRad="38100" dist="38100" dir="2700000" algn="tl">
                    <a:srgbClr val="DDDDDD"/>
                  </a:outerShdw>
                </a:effectLst>
                <a:latin typeface="Times"/>
                <a:cs typeface="Times"/>
              </a:rPr>
              <a:t>or may not be important—you have a choice as to how much attention you pay </a:t>
            </a:r>
            <a:r>
              <a:rPr lang="en-US" sz="2600" dirty="0" smtClean="0">
                <a:effectLst>
                  <a:outerShdw blurRad="38100" dist="38100" dir="2700000" algn="tl">
                    <a:srgbClr val="DDDDDD"/>
                  </a:outerShdw>
                </a:effectLst>
                <a:latin typeface="Times"/>
                <a:cs typeface="Times"/>
              </a:rPr>
              <a:t>to it</a:t>
            </a:r>
            <a:r>
              <a:rPr lang="en-US" sz="2600" dirty="0">
                <a:effectLst>
                  <a:outerShdw blurRad="38100" dist="38100" dir="2700000" algn="tl">
                    <a:srgbClr val="DDDDDD"/>
                  </a:outerShdw>
                </a:effectLst>
                <a:latin typeface="Times"/>
                <a:cs typeface="Times"/>
              </a:rPr>
              <a:t>;</a:t>
            </a:r>
          </a:p>
          <a:p>
            <a:pPr>
              <a:defRPr/>
            </a:pPr>
            <a:r>
              <a:rPr lang="en-US" sz="2600" dirty="0" smtClean="0">
                <a:effectLst>
                  <a:outerShdw blurRad="38100" dist="38100" dir="2700000" algn="tl">
                    <a:srgbClr val="DDDDDD"/>
                  </a:outerShdw>
                </a:effectLst>
                <a:latin typeface="Times"/>
                <a:cs typeface="Times"/>
              </a:rPr>
              <a:t>Can </a:t>
            </a:r>
            <a:r>
              <a:rPr lang="en-US" sz="2600" dirty="0">
                <a:effectLst>
                  <a:outerShdw blurRad="38100" dist="38100" dir="2700000" algn="tl">
                    <a:srgbClr val="DDDDDD"/>
                  </a:outerShdw>
                </a:effectLst>
                <a:latin typeface="Times"/>
                <a:cs typeface="Times"/>
              </a:rPr>
              <a:t>be allowed to come and go of its own accord without any need for you to hold on to it or push it away.</a:t>
            </a:r>
          </a:p>
          <a:p>
            <a:pPr>
              <a:defRPr/>
            </a:pPr>
            <a:r>
              <a:rPr lang="en-US" sz="2600" dirty="0" smtClean="0">
                <a:effectLst>
                  <a:outerShdw blurRad="38100" dist="38100" dir="2700000" algn="tl">
                    <a:srgbClr val="DDDDDD"/>
                  </a:outerShdw>
                </a:effectLst>
                <a:latin typeface="Times"/>
                <a:cs typeface="Times"/>
              </a:rPr>
              <a:t>Workability</a:t>
            </a:r>
            <a:endParaRPr lang="en-US" sz="2600" dirty="0">
              <a:effectLst>
                <a:outerShdw blurRad="38100" dist="38100" dir="2700000" algn="tl">
                  <a:srgbClr val="DDDDDD"/>
                </a:outerShdw>
              </a:effectLst>
              <a:latin typeface="Times"/>
              <a:cs typeface="Times"/>
            </a:endParaRPr>
          </a:p>
        </p:txBody>
      </p:sp>
      <p:sp>
        <p:nvSpPr>
          <p:cNvPr id="6" name="Slide Number Placeholder 6"/>
          <p:cNvSpPr>
            <a:spLocks noGrp="1"/>
          </p:cNvSpPr>
          <p:nvPr>
            <p:ph type="sldNum" sz="quarter" idx="12"/>
          </p:nvPr>
        </p:nvSpPr>
        <p:spPr>
          <a:xfrm>
            <a:off x="8810365" y="6381750"/>
            <a:ext cx="457200" cy="476250"/>
          </a:xfrm>
        </p:spPr>
        <p:txBody>
          <a:bodyPr/>
          <a:lstStyle/>
          <a:p>
            <a:pPr>
              <a:defRPr/>
            </a:pPr>
            <a:fld id="{9124E4C2-A478-334C-899D-C4D48608E764}" type="slidenum">
              <a:rPr lang="en-US">
                <a:solidFill>
                  <a:schemeClr val="tx1"/>
                </a:solidFill>
              </a:rPr>
              <a:pPr>
                <a:defRPr/>
              </a:pPr>
              <a:t>26</a:t>
            </a:fld>
            <a:endParaRPr lang="en-US" dirty="0">
              <a:solidFill>
                <a:schemeClr val="tx1"/>
              </a:solidFill>
            </a:endParaRPr>
          </a:p>
        </p:txBody>
      </p:sp>
    </p:spTree>
    <p:extLst>
      <p:ext uri="{BB962C8B-B14F-4D97-AF65-F5344CB8AC3E}">
        <p14:creationId xmlns:p14="http://schemas.microsoft.com/office/powerpoint/2010/main" val="3159006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9156">
                                            <p:txEl>
                                              <p:pRg st="0" end="0"/>
                                            </p:txEl>
                                          </p:spTgt>
                                        </p:tgtEl>
                                        <p:attrNameLst>
                                          <p:attrName>style.visibility</p:attrName>
                                        </p:attrNameLst>
                                      </p:cBhvr>
                                      <p:to>
                                        <p:strVal val="visible"/>
                                      </p:to>
                                    </p:set>
                                    <p:anim calcmode="lin" valueType="num">
                                      <p:cBhvr additive="base">
                                        <p:cTn id="19" dur="500" fill="hold"/>
                                        <p:tgtEl>
                                          <p:spTgt spid="4915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915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9156">
                                            <p:txEl>
                                              <p:pRg st="1" end="1"/>
                                            </p:txEl>
                                          </p:spTgt>
                                        </p:tgtEl>
                                        <p:attrNameLst>
                                          <p:attrName>style.visibility</p:attrName>
                                        </p:attrNameLst>
                                      </p:cBhvr>
                                      <p:to>
                                        <p:strVal val="visible"/>
                                      </p:to>
                                    </p:set>
                                    <p:anim calcmode="lin" valueType="num">
                                      <p:cBhvr additive="base">
                                        <p:cTn id="25" dur="500" fill="hold"/>
                                        <p:tgtEl>
                                          <p:spTgt spid="49156">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915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9156">
                                            <p:txEl>
                                              <p:pRg st="2" end="2"/>
                                            </p:txEl>
                                          </p:spTgt>
                                        </p:tgtEl>
                                        <p:attrNameLst>
                                          <p:attrName>style.visibility</p:attrName>
                                        </p:attrNameLst>
                                      </p:cBhvr>
                                      <p:to>
                                        <p:strVal val="visible"/>
                                      </p:to>
                                    </p:set>
                                    <p:anim calcmode="lin" valueType="num">
                                      <p:cBhvr additive="base">
                                        <p:cTn id="31" dur="500" fill="hold"/>
                                        <p:tgtEl>
                                          <p:spTgt spid="49156">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915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P spid="4915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33724"/>
            <a:ext cx="8153400" cy="1104900"/>
          </a:xfrm>
        </p:spPr>
        <p:txBody>
          <a:bodyPr rtlCol="0">
            <a:normAutofit fontScale="90000"/>
          </a:bodyPr>
          <a:lstStyle/>
          <a:p>
            <a:pPr eaLnBrk="1" fontAlgn="auto" hangingPunct="1">
              <a:spcAft>
                <a:spcPts val="0"/>
              </a:spcAft>
              <a:defRPr/>
            </a:pPr>
            <a:r>
              <a:rPr lang="en-US" b="1" dirty="0">
                <a:effectLst>
                  <a:outerShdw blurRad="38100" dist="38100" dir="2700000" algn="tl">
                    <a:srgbClr val="DDDDDD"/>
                  </a:outerShdw>
                </a:effectLst>
                <a:latin typeface="Comic Sans MS" charset="0"/>
                <a:ea typeface="+mj-ea"/>
                <a:cs typeface="+mj-cs"/>
              </a:rPr>
              <a:t>How did </a:t>
            </a:r>
            <a:r>
              <a:rPr lang="en-US" b="1" dirty="0" smtClean="0">
                <a:effectLst>
                  <a:outerShdw blurRad="38100" dist="38100" dir="2700000" algn="tl">
                    <a:srgbClr val="DDDDDD"/>
                  </a:outerShdw>
                </a:effectLst>
                <a:latin typeface="Comic Sans MS" charset="0"/>
                <a:ea typeface="+mj-ea"/>
                <a:cs typeface="+mj-cs"/>
              </a:rPr>
              <a:t>you or the parent </a:t>
            </a:r>
            <a:r>
              <a:rPr lang="en-US" b="1" dirty="0">
                <a:effectLst>
                  <a:outerShdw blurRad="38100" dist="38100" dir="2700000" algn="tl">
                    <a:srgbClr val="DDDDDD"/>
                  </a:outerShdw>
                </a:effectLst>
                <a:latin typeface="Comic Sans MS" charset="0"/>
                <a:ea typeface="+mj-ea"/>
                <a:cs typeface="+mj-cs"/>
              </a:rPr>
              <a:t>do?</a:t>
            </a:r>
          </a:p>
        </p:txBody>
      </p:sp>
      <p:sp>
        <p:nvSpPr>
          <p:cNvPr id="24579" name="Rectangle 3"/>
          <p:cNvSpPr>
            <a:spLocks noGrp="1" noChangeArrowheads="1"/>
          </p:cNvSpPr>
          <p:nvPr>
            <p:ph type="body" sz="half" idx="1"/>
          </p:nvPr>
        </p:nvSpPr>
        <p:spPr>
          <a:xfrm>
            <a:off x="304800" y="1474694"/>
            <a:ext cx="5701553" cy="4114800"/>
          </a:xfrm>
        </p:spPr>
        <p:txBody>
          <a:bodyPr rtlCol="0">
            <a:noAutofit/>
          </a:bodyPr>
          <a:lstStyle/>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What are 2 things you did well?</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 set the stage? How?</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 reward the </a:t>
            </a:r>
            <a:r>
              <a:rPr lang="ja-JP" altLang="en-US" dirty="0">
                <a:effectLst>
                  <a:outerShdw blurRad="38100" dist="38100" dir="2700000" algn="tl">
                    <a:srgbClr val="DDDDDD"/>
                  </a:outerShdw>
                </a:effectLst>
                <a:latin typeface="Arial"/>
                <a:ea typeface="+mn-ea"/>
                <a:cs typeface="+mn-cs"/>
              </a:rPr>
              <a:t>“</a:t>
            </a:r>
            <a:r>
              <a:rPr lang="en-US" dirty="0">
                <a:effectLst>
                  <a:outerShdw blurRad="38100" dist="38100" dir="2700000" algn="tl">
                    <a:srgbClr val="DDDDDD"/>
                  </a:outerShdw>
                </a:effectLst>
                <a:latin typeface="Comic Sans MS" charset="0"/>
                <a:ea typeface="+mn-ea"/>
                <a:cs typeface="+mn-cs"/>
              </a:rPr>
              <a:t>get </a:t>
            </a:r>
            <a:r>
              <a:rPr lang="en-US" dirty="0" smtClean="0">
                <a:effectLst>
                  <a:outerShdw blurRad="38100" dist="38100" dir="2700000" algn="tl">
                    <a:srgbClr val="DDDDDD"/>
                  </a:outerShdw>
                </a:effectLst>
                <a:latin typeface="Comic Sans MS" charset="0"/>
                <a:ea typeface="+mn-ea"/>
                <a:cs typeface="+mn-cs"/>
              </a:rPr>
              <a:t>ready </a:t>
            </a:r>
            <a:r>
              <a:rPr lang="en-US" dirty="0">
                <a:effectLst>
                  <a:outerShdw blurRad="38100" dist="38100" dir="2700000" algn="tl">
                    <a:srgbClr val="DDDDDD"/>
                  </a:outerShdw>
                </a:effectLst>
                <a:latin typeface="Comic Sans MS" charset="0"/>
                <a:ea typeface="+mn-ea"/>
                <a:cs typeface="+mn-cs"/>
              </a:rPr>
              <a:t>skills</a:t>
            </a:r>
            <a:r>
              <a:rPr lang="en-US" dirty="0" smtClean="0">
                <a:effectLst>
                  <a:outerShdw blurRad="38100" dist="38100" dir="2700000" algn="tl">
                    <a:srgbClr val="DDDDDD"/>
                  </a:outerShdw>
                </a:effectLst>
                <a:latin typeface="Comic Sans MS" charset="0"/>
                <a:ea typeface="+mn-ea"/>
                <a:cs typeface="+mn-cs"/>
              </a:rPr>
              <a:t>?”</a:t>
            </a:r>
            <a:endParaRPr lang="en-US" dirty="0">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 have the skill broken down into small enough steps?</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a:t>
            </a:r>
          </a:p>
          <a:p>
            <a:pPr marL="274320" indent="-274320" eaLnBrk="1" fontAlgn="auto" hangingPunct="1">
              <a:spcAft>
                <a:spcPts val="0"/>
              </a:spcAft>
              <a:buFont typeface="Monotype Sorts" charset="0"/>
              <a:buNone/>
              <a:defRPr/>
            </a:pPr>
            <a:r>
              <a:rPr lang="en-US" dirty="0">
                <a:effectLst>
                  <a:outerShdw blurRad="38100" dist="38100" dir="2700000" algn="tl">
                    <a:srgbClr val="DDDDDD"/>
                  </a:outerShdw>
                </a:effectLst>
                <a:latin typeface="Comic Sans MS" charset="0"/>
                <a:ea typeface="+mn-ea"/>
                <a:cs typeface="+mn-cs"/>
              </a:rPr>
              <a:t>	Use simple, clear directions?</a:t>
            </a:r>
          </a:p>
          <a:p>
            <a:pPr marL="274320" indent="-274320" eaLnBrk="1" fontAlgn="auto" hangingPunct="1">
              <a:spcAft>
                <a:spcPts val="0"/>
              </a:spcAft>
              <a:buFont typeface="Monotype Sorts" charset="0"/>
              <a:buNone/>
              <a:defRPr/>
            </a:pPr>
            <a:r>
              <a:rPr lang="en-US" dirty="0">
                <a:effectLst>
                  <a:outerShdw blurRad="38100" dist="38100" dir="2700000" algn="tl">
                    <a:srgbClr val="DDDDDD"/>
                  </a:outerShdw>
                </a:effectLst>
                <a:latin typeface="Comic Sans MS" charset="0"/>
                <a:ea typeface="+mn-ea"/>
                <a:cs typeface="+mn-cs"/>
              </a:rPr>
              <a:t>	Model when appropriate?</a:t>
            </a:r>
          </a:p>
          <a:p>
            <a:pPr marL="274320" indent="-274320" eaLnBrk="1" fontAlgn="auto" hangingPunct="1">
              <a:spcAft>
                <a:spcPts val="0"/>
              </a:spcAft>
              <a:buFont typeface="Monotype Sorts" charset="0"/>
              <a:buNone/>
              <a:defRPr/>
            </a:pPr>
            <a:r>
              <a:rPr lang="en-US" dirty="0">
                <a:effectLst>
                  <a:outerShdw blurRad="38100" dist="38100" dir="2700000" algn="tl">
                    <a:srgbClr val="DDDDDD"/>
                  </a:outerShdw>
                </a:effectLst>
                <a:latin typeface="Comic Sans MS" charset="0"/>
                <a:ea typeface="+mn-ea"/>
                <a:cs typeface="+mn-cs"/>
              </a:rPr>
              <a:t>	Use physical guidance if appropriate?</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 backward chain the skill?</a:t>
            </a:r>
          </a:p>
        </p:txBody>
      </p:sp>
      <p:graphicFrame>
        <p:nvGraphicFramePr>
          <p:cNvPr id="46083" name="Object 4"/>
          <p:cNvGraphicFramePr>
            <a:graphicFrameLocks noGrp="1" noChangeAspect="1"/>
          </p:cNvGraphicFramePr>
          <p:nvPr>
            <p:ph type="clipArt" sz="half" idx="2"/>
            <p:extLst>
              <p:ext uri="{D42A27DB-BD31-4B8C-83A1-F6EECF244321}">
                <p14:modId xmlns:p14="http://schemas.microsoft.com/office/powerpoint/2010/main" val="497367713"/>
              </p:ext>
            </p:extLst>
          </p:nvPr>
        </p:nvGraphicFramePr>
        <p:xfrm>
          <a:off x="5404539" y="3398371"/>
          <a:ext cx="3445119" cy="2504888"/>
        </p:xfrm>
        <a:graphic>
          <a:graphicData uri="http://schemas.openxmlformats.org/presentationml/2006/ole">
            <mc:AlternateContent xmlns:mc="http://schemas.openxmlformats.org/markup-compatibility/2006">
              <mc:Choice xmlns:v="urn:schemas-microsoft-com:vml" Requires="v">
                <p:oleObj spid="_x0000_s32784" name="ClipArt" r:id="rId4" imgW="4659549" imgH="3388468" progId="MS_ClipArt_Gallery.2">
                  <p:embed/>
                </p:oleObj>
              </mc:Choice>
              <mc:Fallback>
                <p:oleObj name="ClipArt" r:id="rId4" imgW="4659549" imgH="3388468" progId="MS_ClipArt_Gallery.2">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4539" y="3398371"/>
                        <a:ext cx="3445119" cy="2504888"/>
                      </a:xfrm>
                      <a:prstGeom prst="rect">
                        <a:avLst/>
                      </a:prstGeom>
                      <a:noFill/>
                      <a:ln>
                        <a:noFill/>
                      </a:ln>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b="1" dirty="0">
                <a:effectLst>
                  <a:outerShdw blurRad="38100" dist="38100" dir="2700000" algn="tl">
                    <a:srgbClr val="DDDDDD"/>
                  </a:outerShdw>
                </a:effectLst>
                <a:latin typeface="Comic Sans MS" charset="0"/>
                <a:ea typeface="+mj-ea"/>
                <a:cs typeface="+mj-cs"/>
              </a:rPr>
              <a:t>Did </a:t>
            </a:r>
            <a:r>
              <a:rPr lang="en-US" b="1" dirty="0" smtClean="0">
                <a:effectLst>
                  <a:outerShdw blurRad="38100" dist="38100" dir="2700000" algn="tl">
                    <a:srgbClr val="DDDDDD"/>
                  </a:outerShdw>
                </a:effectLst>
                <a:latin typeface="Comic Sans MS" charset="0"/>
                <a:ea typeface="+mj-ea"/>
                <a:cs typeface="+mj-cs"/>
              </a:rPr>
              <a:t>you or the parent </a:t>
            </a:r>
            <a:r>
              <a:rPr lang="en-US" b="1" dirty="0">
                <a:effectLst>
                  <a:outerShdw blurRad="38100" dist="38100" dir="2700000" algn="tl">
                    <a:srgbClr val="DDDDDD"/>
                  </a:outerShdw>
                </a:effectLst>
                <a:latin typeface="Comic Sans MS" charset="0"/>
                <a:ea typeface="+mj-ea"/>
                <a:cs typeface="+mj-cs"/>
              </a:rPr>
              <a:t>use rewards?</a:t>
            </a:r>
          </a:p>
        </p:txBody>
      </p:sp>
      <p:graphicFrame>
        <p:nvGraphicFramePr>
          <p:cNvPr id="48130" name="Object 3"/>
          <p:cNvGraphicFramePr>
            <a:graphicFrameLocks noGrp="1" noChangeAspect="1"/>
          </p:cNvGraphicFramePr>
          <p:nvPr>
            <p:ph type="clipArt" sz="half" idx="1"/>
          </p:nvPr>
        </p:nvGraphicFramePr>
        <p:xfrm>
          <a:off x="533400" y="2438400"/>
          <a:ext cx="2055813" cy="2211388"/>
        </p:xfrm>
        <a:graphic>
          <a:graphicData uri="http://schemas.openxmlformats.org/presentationml/2006/ole">
            <mc:AlternateContent xmlns:mc="http://schemas.openxmlformats.org/markup-compatibility/2006">
              <mc:Choice xmlns:v="urn:schemas-microsoft-com:vml" Requires="v">
                <p:oleObj spid="_x0000_s34832" name="ClipArt" r:id="rId3" imgW="3028545" imgH="3258766" progId="MS_ClipArt_Gallery.2">
                  <p:embed/>
                </p:oleObj>
              </mc:Choice>
              <mc:Fallback>
                <p:oleObj name="ClipArt" r:id="rId3" imgW="3028545" imgH="3258766" progId="MS_ClipArt_Gallery.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438400"/>
                        <a:ext cx="2055813"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4" name="Rectangle 4"/>
          <p:cNvSpPr>
            <a:spLocks noGrp="1" noChangeArrowheads="1"/>
          </p:cNvSpPr>
          <p:nvPr>
            <p:ph type="body" sz="half" idx="2"/>
          </p:nvPr>
        </p:nvSpPr>
        <p:spPr>
          <a:xfrm>
            <a:off x="2971800" y="1600200"/>
            <a:ext cx="6096000" cy="4114800"/>
          </a:xfrm>
        </p:spPr>
        <p:txBody>
          <a:bodyPr rtlCol="0">
            <a:noAutofit/>
          </a:bodyPr>
          <a:lstStyle/>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 use rewards?</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 reward immediately?</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 reward contingently?</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 reward consistently?</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Was your reward appropriate and effective?</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 fade your guidance and rewards as your child performed better?</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Did you end the session with success?</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Overall, what would you like to do better next time?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838200" y="2438400"/>
            <a:ext cx="7408863" cy="3878263"/>
          </a:xfrm>
        </p:spPr>
        <p:txBody>
          <a:bodyPr rtlCol="0">
            <a:normAutofit/>
          </a:bodyPr>
          <a:lstStyle/>
          <a:p>
            <a:pPr marL="274320" indent="-274320" eaLnBrk="1" fontAlgn="auto" hangingPunct="1">
              <a:lnSpc>
                <a:spcPct val="120000"/>
              </a:lnSpc>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Continue teaching sessions</a:t>
            </a:r>
          </a:p>
          <a:p>
            <a:pPr marL="274320" indent="-274320" eaLnBrk="1" fontAlgn="auto" hangingPunct="1">
              <a:lnSpc>
                <a:spcPct val="120000"/>
              </a:lnSpc>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Use your teaching logs</a:t>
            </a:r>
          </a:p>
          <a:p>
            <a:pPr marL="274320" indent="-274320" eaLnBrk="1" fontAlgn="auto" hangingPunct="1">
              <a:lnSpc>
                <a:spcPct val="120000"/>
              </a:lnSpc>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Fill out teaching technique worksheet #4</a:t>
            </a:r>
          </a:p>
          <a:p>
            <a:pPr marL="274320" indent="-274320" eaLnBrk="1" fontAlgn="auto" hangingPunct="1">
              <a:lnSpc>
                <a:spcPct val="120000"/>
              </a:lnSpc>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Continue toilet training programs </a:t>
            </a:r>
          </a:p>
          <a:p>
            <a:pPr marL="274320" indent="-274320" eaLnBrk="1" fontAlgn="auto" hangingPunct="1">
              <a:lnSpc>
                <a:spcPct val="120000"/>
              </a:lnSpc>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Read Chapter 7</a:t>
            </a:r>
          </a:p>
        </p:txBody>
      </p:sp>
      <p:sp>
        <p:nvSpPr>
          <p:cNvPr id="26626"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Homework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457200" y="2057400"/>
            <a:ext cx="8382000" cy="4572000"/>
          </a:xfrm>
        </p:spPr>
        <p:txBody>
          <a:bodyPr rtlCol="0">
            <a:normAutofit fontScale="85000" lnSpcReduction="20000"/>
          </a:bodyPr>
          <a:lstStyle/>
          <a:p>
            <a:pPr marL="0" indent="0" eaLnBrk="1" fontAlgn="auto" hangingPunct="1">
              <a:spcAft>
                <a:spcPts val="0"/>
              </a:spcAft>
              <a:buFont typeface="Symbol" charset="0"/>
              <a:buNone/>
              <a:defRPr/>
            </a:pPr>
            <a:r>
              <a:rPr lang="en-US" sz="3600" b="1" dirty="0">
                <a:effectLst>
                  <a:outerShdw blurRad="38100" dist="38100" dir="2700000" algn="tl">
                    <a:srgbClr val="DDDDDD"/>
                  </a:outerShdw>
                </a:effectLst>
                <a:latin typeface="Comic Sans MS" charset="0"/>
                <a:ea typeface="+mn-ea"/>
                <a:cs typeface="+mn-cs"/>
              </a:rPr>
              <a:t>Did you</a:t>
            </a:r>
            <a:r>
              <a:rPr lang="en-US" sz="3600" b="1" dirty="0" smtClean="0">
                <a:effectLst>
                  <a:outerShdw blurRad="38100" dist="38100" dir="2700000" algn="tl">
                    <a:srgbClr val="DDDDDD"/>
                  </a:outerShdw>
                </a:effectLst>
                <a:latin typeface="Comic Sans MS" charset="0"/>
                <a:ea typeface="+mn-ea"/>
                <a:cs typeface="+mn-cs"/>
              </a:rPr>
              <a:t>?</a:t>
            </a:r>
          </a:p>
          <a:p>
            <a:pPr marL="0" indent="0" eaLnBrk="1" fontAlgn="auto" hangingPunct="1">
              <a:spcAft>
                <a:spcPts val="0"/>
              </a:spcAft>
              <a:buFont typeface="Symbol" charset="0"/>
              <a:buNone/>
              <a:defRPr/>
            </a:pPr>
            <a:endParaRPr lang="en-US" sz="1100" b="1" dirty="0">
              <a:effectLst>
                <a:outerShdw blurRad="38100" dist="38100" dir="2700000" algn="tl">
                  <a:srgbClr val="DDDDDD"/>
                </a:outerShdw>
              </a:effectLst>
              <a:latin typeface="Comic Sans MS" charset="0"/>
              <a:ea typeface="+mn-ea"/>
              <a:cs typeface="+mn-cs"/>
            </a:endParaRPr>
          </a:p>
          <a:p>
            <a:pPr lvl="1" indent="-274320" eaLnBrk="1" fontAlgn="auto" hangingPunct="1">
              <a:lnSpc>
                <a:spcPct val="120000"/>
              </a:lnSpc>
              <a:spcAft>
                <a:spcPts val="0"/>
              </a:spcAft>
              <a:buFont typeface="Symbol" pitchFamily="18" charset="2"/>
              <a:buChar char=""/>
              <a:defRPr/>
            </a:pPr>
            <a:r>
              <a:rPr lang="en-US" sz="3000" dirty="0">
                <a:effectLst>
                  <a:outerShdw blurRad="38100" dist="38100" dir="2700000" algn="tl">
                    <a:srgbClr val="DDDDDD"/>
                  </a:outerShdw>
                </a:effectLst>
                <a:latin typeface="Comic Sans MS" charset="0"/>
                <a:ea typeface="+mn-ea"/>
              </a:rPr>
              <a:t>Teach in a consistent place?</a:t>
            </a:r>
          </a:p>
          <a:p>
            <a:pPr lvl="1" indent="-274320" eaLnBrk="1" fontAlgn="auto" hangingPunct="1">
              <a:lnSpc>
                <a:spcPct val="120000"/>
              </a:lnSpc>
              <a:spcAft>
                <a:spcPts val="0"/>
              </a:spcAft>
              <a:buFont typeface="Symbol" pitchFamily="18" charset="2"/>
              <a:buChar char=""/>
              <a:defRPr/>
            </a:pPr>
            <a:r>
              <a:rPr lang="en-US" sz="3000" dirty="0">
                <a:effectLst>
                  <a:outerShdw blurRad="38100" dist="38100" dir="2700000" algn="tl">
                    <a:srgbClr val="DDDDDD"/>
                  </a:outerShdw>
                </a:effectLst>
                <a:latin typeface="Comic Sans MS" charset="0"/>
                <a:ea typeface="+mn-ea"/>
              </a:rPr>
              <a:t>Clear distractions?</a:t>
            </a:r>
          </a:p>
          <a:p>
            <a:pPr lvl="1" indent="-274320" eaLnBrk="1" fontAlgn="auto" hangingPunct="1">
              <a:lnSpc>
                <a:spcPct val="120000"/>
              </a:lnSpc>
              <a:spcAft>
                <a:spcPts val="0"/>
              </a:spcAft>
              <a:buFont typeface="Symbol" pitchFamily="18" charset="2"/>
              <a:buChar char=""/>
              <a:defRPr/>
            </a:pPr>
            <a:r>
              <a:rPr lang="en-US" sz="3000" dirty="0">
                <a:effectLst>
                  <a:outerShdw blurRad="38100" dist="38100" dir="2700000" algn="tl">
                    <a:srgbClr val="DDDDDD"/>
                  </a:outerShdw>
                </a:effectLst>
                <a:latin typeface="Comic Sans MS" charset="0"/>
                <a:ea typeface="+mn-ea"/>
              </a:rPr>
              <a:t>Keep sessions short</a:t>
            </a:r>
          </a:p>
          <a:p>
            <a:pPr lvl="1" indent="-274320" eaLnBrk="1" fontAlgn="auto" hangingPunct="1">
              <a:lnSpc>
                <a:spcPct val="120000"/>
              </a:lnSpc>
              <a:spcAft>
                <a:spcPts val="0"/>
              </a:spcAft>
              <a:buFont typeface="Symbol" pitchFamily="18" charset="2"/>
              <a:buChar char=""/>
              <a:defRPr/>
            </a:pPr>
            <a:r>
              <a:rPr lang="en-US" sz="3000" dirty="0">
                <a:effectLst>
                  <a:outerShdw blurRad="38100" dist="38100" dir="2700000" algn="tl">
                    <a:srgbClr val="DDDDDD"/>
                  </a:outerShdw>
                </a:effectLst>
                <a:latin typeface="Comic Sans MS" charset="0"/>
                <a:ea typeface="+mn-ea"/>
              </a:rPr>
              <a:t>Teach at a consistent time?</a:t>
            </a:r>
          </a:p>
          <a:p>
            <a:pPr lvl="1" indent="-274320" eaLnBrk="1" fontAlgn="auto" hangingPunct="1">
              <a:lnSpc>
                <a:spcPct val="120000"/>
              </a:lnSpc>
              <a:spcAft>
                <a:spcPts val="0"/>
              </a:spcAft>
              <a:buFont typeface="Symbol" pitchFamily="18" charset="2"/>
              <a:buChar char=""/>
              <a:defRPr/>
            </a:pPr>
            <a:r>
              <a:rPr lang="en-US" sz="3000" dirty="0">
                <a:effectLst>
                  <a:outerShdw blurRad="38100" dist="38100" dir="2700000" algn="tl">
                    <a:srgbClr val="DDDDDD"/>
                  </a:outerShdw>
                </a:effectLst>
                <a:latin typeface="Comic Sans MS" charset="0"/>
                <a:ea typeface="+mn-ea"/>
              </a:rPr>
              <a:t>Have materials ready?</a:t>
            </a:r>
          </a:p>
          <a:p>
            <a:pPr lvl="1" indent="-274320" eaLnBrk="1" fontAlgn="auto" hangingPunct="1">
              <a:lnSpc>
                <a:spcPct val="120000"/>
              </a:lnSpc>
              <a:spcAft>
                <a:spcPts val="0"/>
              </a:spcAft>
              <a:buFont typeface="Symbol" pitchFamily="18" charset="2"/>
              <a:buChar char=""/>
              <a:defRPr/>
            </a:pPr>
            <a:r>
              <a:rPr lang="en-US" sz="3000" dirty="0">
                <a:effectLst>
                  <a:outerShdw blurRad="38100" dist="38100" dir="2700000" algn="tl">
                    <a:srgbClr val="DDDDDD"/>
                  </a:outerShdw>
                </a:effectLst>
                <a:latin typeface="Comic Sans MS" charset="0"/>
                <a:ea typeface="+mn-ea"/>
              </a:rPr>
              <a:t>Choose materials that facilitate learning?</a:t>
            </a:r>
          </a:p>
          <a:p>
            <a:pPr lvl="1" indent="-274320" eaLnBrk="1" fontAlgn="auto" hangingPunct="1">
              <a:lnSpc>
                <a:spcPct val="120000"/>
              </a:lnSpc>
              <a:spcAft>
                <a:spcPts val="0"/>
              </a:spcAft>
              <a:buFont typeface="Symbol" pitchFamily="18" charset="2"/>
              <a:buChar char=""/>
              <a:defRPr/>
            </a:pPr>
            <a:r>
              <a:rPr lang="en-US" sz="3000" dirty="0">
                <a:effectLst>
                  <a:outerShdw blurRad="38100" dist="38100" dir="2700000" algn="tl">
                    <a:srgbClr val="DDDDDD"/>
                  </a:outerShdw>
                </a:effectLst>
                <a:latin typeface="Comic Sans MS" charset="0"/>
                <a:ea typeface="+mn-ea"/>
              </a:rPr>
              <a:t>Tell, show, guide?</a:t>
            </a:r>
          </a:p>
          <a:p>
            <a:pPr lvl="1" indent="-274320" eaLnBrk="1" fontAlgn="auto" hangingPunct="1">
              <a:lnSpc>
                <a:spcPct val="120000"/>
              </a:lnSpc>
              <a:spcAft>
                <a:spcPts val="0"/>
              </a:spcAft>
              <a:buFont typeface="Symbol" pitchFamily="18" charset="2"/>
              <a:buChar char=""/>
              <a:defRPr/>
            </a:pPr>
            <a:r>
              <a:rPr lang="en-US" sz="3000" dirty="0">
                <a:effectLst>
                  <a:outerShdw blurRad="38100" dist="38100" dir="2700000" algn="tl">
                    <a:srgbClr val="DDDDDD"/>
                  </a:outerShdw>
                </a:effectLst>
                <a:latin typeface="Comic Sans MS" charset="0"/>
                <a:ea typeface="+mn-ea"/>
              </a:rPr>
              <a:t>End with success?</a:t>
            </a:r>
            <a:endParaRPr lang="en-US" sz="3000" b="1" dirty="0">
              <a:effectLst>
                <a:outerShdw blurRad="38100" dist="38100" dir="2700000" algn="tl">
                  <a:srgbClr val="DDDDDD"/>
                </a:outerShdw>
              </a:effectLst>
              <a:latin typeface="Comic Sans MS" charset="0"/>
              <a:ea typeface="+mn-ea"/>
            </a:endParaRPr>
          </a:p>
        </p:txBody>
      </p:sp>
      <p:sp>
        <p:nvSpPr>
          <p:cNvPr id="6146"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Review… Setting the Stage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609600" y="2674938"/>
            <a:ext cx="7924800" cy="3802062"/>
          </a:xfrm>
        </p:spPr>
        <p:txBody>
          <a:bodyPr rtlCol="0">
            <a:normAutofit fontScale="92500" lnSpcReduction="20000"/>
          </a:bodyPr>
          <a:lstStyle/>
          <a:p>
            <a:pPr marL="0" indent="0" eaLnBrk="1" fontAlgn="auto" hangingPunct="1">
              <a:spcAft>
                <a:spcPts val="0"/>
              </a:spcAft>
              <a:buFont typeface="Symbol" charset="0"/>
              <a:buNone/>
              <a:defRPr/>
            </a:pPr>
            <a:r>
              <a:rPr lang="en-US" sz="2800" b="1" dirty="0" smtClean="0">
                <a:effectLst>
                  <a:outerShdw blurRad="38100" dist="38100" dir="2700000" algn="tl">
                    <a:srgbClr val="DDDDDD"/>
                  </a:outerShdw>
                </a:effectLst>
                <a:latin typeface="Comic Sans MS" charset="0"/>
                <a:ea typeface="+mn-ea"/>
                <a:cs typeface="+mn-cs"/>
              </a:rPr>
              <a:t>Objectives:</a:t>
            </a:r>
          </a:p>
          <a:p>
            <a:pPr marL="0" indent="0" eaLnBrk="1" fontAlgn="auto" hangingPunct="1">
              <a:spcAft>
                <a:spcPts val="0"/>
              </a:spcAft>
              <a:buFont typeface="Symbol" charset="0"/>
              <a:buNone/>
              <a:defRPr/>
            </a:pPr>
            <a:endParaRPr lang="en-US" sz="1000" b="1" dirty="0" smtClean="0">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Symbol" pitchFamily="18" charset="2"/>
              <a:buChar char=""/>
              <a:defRPr/>
            </a:pPr>
            <a:r>
              <a:rPr lang="en-US" sz="2800" b="1" dirty="0" smtClean="0">
                <a:effectLst>
                  <a:outerShdw blurRad="38100" dist="38100" dir="2700000" algn="tl">
                    <a:srgbClr val="DDDDDD"/>
                  </a:outerShdw>
                </a:effectLst>
                <a:latin typeface="Comic Sans MS" charset="0"/>
                <a:ea typeface="+mn-ea"/>
                <a:cs typeface="+mn-cs"/>
              </a:rPr>
              <a:t>Demonstrate or review teaching videos on teaching a new skill that has been practiced for the last 4 weeks.</a:t>
            </a:r>
          </a:p>
          <a:p>
            <a:pPr marL="274320" indent="-274320" eaLnBrk="1" fontAlgn="auto" hangingPunct="1">
              <a:spcAft>
                <a:spcPts val="0"/>
              </a:spcAft>
              <a:buFont typeface="Symbol" pitchFamily="18" charset="2"/>
              <a:buChar char=""/>
              <a:defRPr/>
            </a:pPr>
            <a:r>
              <a:rPr lang="en-US" sz="2800" b="1" dirty="0" smtClean="0">
                <a:effectLst>
                  <a:outerShdw blurRad="38100" dist="38100" dir="2700000" algn="tl">
                    <a:srgbClr val="DDDDDD"/>
                  </a:outerShdw>
                </a:effectLst>
                <a:latin typeface="Comic Sans MS" charset="0"/>
                <a:ea typeface="+mn-ea"/>
                <a:cs typeface="+mn-cs"/>
              </a:rPr>
              <a:t>Demonstrate or review teaching videos on generalizing to teaching a new skill without formal training </a:t>
            </a:r>
          </a:p>
          <a:p>
            <a:pPr marL="274320" indent="-274320" eaLnBrk="1" fontAlgn="auto" hangingPunct="1">
              <a:spcAft>
                <a:spcPts val="0"/>
              </a:spcAft>
              <a:buFont typeface="Symbol" pitchFamily="18" charset="2"/>
              <a:buChar char=""/>
              <a:defRPr/>
            </a:pPr>
            <a:r>
              <a:rPr lang="en-US" sz="2800" b="1" dirty="0" smtClean="0">
                <a:effectLst>
                  <a:outerShdw blurRad="38100" dist="38100" dir="2700000" algn="tl">
                    <a:srgbClr val="DDDDDD"/>
                  </a:outerShdw>
                </a:effectLst>
                <a:latin typeface="Comic Sans MS" charset="0"/>
                <a:ea typeface="+mn-ea"/>
                <a:cs typeface="+mn-cs"/>
              </a:rPr>
              <a:t>You may show the parent(s) the following video(s) on what to expect in their teaching session with his/her child.</a:t>
            </a:r>
            <a:endParaRPr lang="en-US" sz="2800" b="1" dirty="0">
              <a:effectLst>
                <a:outerShdw blurRad="38100" dist="38100" dir="2700000" algn="tl">
                  <a:srgbClr val="DDDDDD"/>
                </a:outerShdw>
              </a:effectLst>
              <a:latin typeface="Comic Sans MS" charset="0"/>
              <a:ea typeface="+mn-ea"/>
              <a:cs typeface="+mn-cs"/>
            </a:endParaRPr>
          </a:p>
        </p:txBody>
      </p:sp>
      <p:sp>
        <p:nvSpPr>
          <p:cNvPr id="2765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b="1" dirty="0" smtClean="0">
                <a:effectLst>
                  <a:outerShdw blurRad="38100" dist="38100" dir="2700000" algn="tl">
                    <a:srgbClr val="DDDDDD"/>
                  </a:outerShdw>
                </a:effectLst>
                <a:latin typeface="Comic Sans MS" charset="0"/>
                <a:ea typeface="+mj-ea"/>
                <a:cs typeface="+mj-cs"/>
              </a:rPr>
              <a:t>Review what to expect in </a:t>
            </a:r>
            <a:br>
              <a:rPr lang="en-US" b="1" dirty="0" smtClean="0">
                <a:effectLst>
                  <a:outerShdw blurRad="38100" dist="38100" dir="2700000" algn="tl">
                    <a:srgbClr val="DDDDDD"/>
                  </a:outerShdw>
                </a:effectLst>
                <a:latin typeface="Comic Sans MS" charset="0"/>
                <a:ea typeface="+mj-ea"/>
                <a:cs typeface="+mj-cs"/>
              </a:rPr>
            </a:br>
            <a:r>
              <a:rPr lang="en-US" b="1" dirty="0" smtClean="0">
                <a:effectLst>
                  <a:outerShdw blurRad="38100" dist="38100" dir="2700000" algn="tl">
                    <a:srgbClr val="DDDDDD"/>
                  </a:outerShdw>
                </a:effectLst>
                <a:latin typeface="Comic Sans MS" charset="0"/>
                <a:ea typeface="+mj-ea"/>
                <a:cs typeface="+mj-cs"/>
              </a:rPr>
              <a:t>Week Five</a:t>
            </a:r>
            <a:endParaRPr lang="en-US" b="1" dirty="0">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p:cNvSpPr>
            <a:spLocks noGrp="1"/>
          </p:cNvSpPr>
          <p:nvPr>
            <p:ph type="title"/>
          </p:nvPr>
        </p:nvSpPr>
        <p:spPr>
          <a:xfrm>
            <a:off x="0" y="338328"/>
            <a:ext cx="8890000" cy="1252728"/>
          </a:xfrm>
        </p:spPr>
        <p:txBody>
          <a:bodyPr>
            <a:normAutofit/>
          </a:bodyPr>
          <a:lstStyle/>
          <a:p>
            <a:r>
              <a:rPr lang="en-US" b="1" dirty="0" smtClean="0">
                <a:latin typeface="Comic Sans MS"/>
                <a:cs typeface="Comic Sans MS"/>
              </a:rPr>
              <a:t>Parent </a:t>
            </a:r>
            <a:r>
              <a:rPr lang="en-US" b="1" dirty="0">
                <a:latin typeface="Comic Sans MS"/>
                <a:cs typeface="Comic Sans MS"/>
              </a:rPr>
              <a:t>T</a:t>
            </a:r>
            <a:r>
              <a:rPr lang="en-US" b="1" dirty="0" smtClean="0">
                <a:latin typeface="Comic Sans MS"/>
                <a:cs typeface="Comic Sans MS"/>
              </a:rPr>
              <a:t>eaching </a:t>
            </a:r>
            <a:r>
              <a:rPr lang="en-US" b="1" dirty="0">
                <a:latin typeface="Comic Sans MS"/>
                <a:cs typeface="Comic Sans MS"/>
              </a:rPr>
              <a:t>V</a:t>
            </a:r>
            <a:r>
              <a:rPr lang="en-US" b="1" dirty="0" smtClean="0">
                <a:latin typeface="Comic Sans MS"/>
                <a:cs typeface="Comic Sans MS"/>
              </a:rPr>
              <a:t>ideo - Mom</a:t>
            </a:r>
            <a:endParaRPr lang="en-US" b="1" dirty="0">
              <a:latin typeface="Comic Sans MS"/>
              <a:cs typeface="Comic Sans MS"/>
            </a:endParaRPr>
          </a:p>
        </p:txBody>
      </p:sp>
      <p:sp>
        <p:nvSpPr>
          <p:cNvPr id="2" name="Content Placeholder 1"/>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2"/>
          <p:cNvSpPr>
            <a:spLocks noGrp="1"/>
          </p:cNvSpPr>
          <p:nvPr>
            <p:ph type="title"/>
          </p:nvPr>
        </p:nvSpPr>
        <p:spPr>
          <a:xfrm>
            <a:off x="194235" y="338328"/>
            <a:ext cx="8755529" cy="1252728"/>
          </a:xfrm>
        </p:spPr>
        <p:txBody>
          <a:bodyPr>
            <a:normAutofit fontScale="90000"/>
          </a:bodyPr>
          <a:lstStyle/>
          <a:p>
            <a:r>
              <a:rPr lang="en-US" b="1" dirty="0">
                <a:latin typeface="Comic Sans MS"/>
                <a:cs typeface="Comic Sans MS"/>
              </a:rPr>
              <a:t>G</a:t>
            </a:r>
            <a:r>
              <a:rPr lang="en-US" b="1" dirty="0" smtClean="0">
                <a:latin typeface="Comic Sans MS"/>
                <a:cs typeface="Comic Sans MS"/>
              </a:rPr>
              <a:t>eneralize </a:t>
            </a:r>
            <a:r>
              <a:rPr lang="en-US" b="1" dirty="0">
                <a:latin typeface="Comic Sans MS"/>
                <a:cs typeface="Comic Sans MS"/>
              </a:rPr>
              <a:t>T</a:t>
            </a:r>
            <a:r>
              <a:rPr lang="en-US" b="1" dirty="0" smtClean="0">
                <a:latin typeface="Comic Sans MS"/>
                <a:cs typeface="Comic Sans MS"/>
              </a:rPr>
              <a:t>eaching </a:t>
            </a:r>
            <a:r>
              <a:rPr lang="en-US" b="1" dirty="0">
                <a:latin typeface="Comic Sans MS"/>
                <a:cs typeface="Comic Sans MS"/>
              </a:rPr>
              <a:t>a </a:t>
            </a:r>
            <a:r>
              <a:rPr lang="en-US" b="1" dirty="0" smtClean="0">
                <a:latin typeface="Comic Sans MS"/>
                <a:cs typeface="Comic Sans MS"/>
              </a:rPr>
              <a:t>New </a:t>
            </a:r>
            <a:r>
              <a:rPr lang="en-US" b="1" dirty="0">
                <a:latin typeface="Comic Sans MS"/>
                <a:cs typeface="Comic Sans MS"/>
              </a:rPr>
              <a:t>skill V</a:t>
            </a:r>
            <a:r>
              <a:rPr lang="en-US" b="1" dirty="0" smtClean="0">
                <a:latin typeface="Comic Sans MS"/>
                <a:cs typeface="Comic Sans MS"/>
              </a:rPr>
              <a:t>ideo - Dad</a:t>
            </a:r>
            <a:endParaRPr lang="en-US" b="1" dirty="0">
              <a:latin typeface="Comic Sans MS"/>
              <a:cs typeface="Comic Sans MS"/>
            </a:endParaRPr>
          </a:p>
        </p:txBody>
      </p:sp>
      <p:sp>
        <p:nvSpPr>
          <p:cNvPr id="2" name="Content Placeholder 1"/>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164353" y="338328"/>
            <a:ext cx="8830235" cy="1252728"/>
          </a:xfrm>
        </p:spPr>
        <p:txBody>
          <a:bodyPr>
            <a:normAutofit/>
          </a:bodyPr>
          <a:lstStyle/>
          <a:p>
            <a:r>
              <a:rPr lang="en-US" b="1" dirty="0" smtClean="0">
                <a:latin typeface="Comic Sans MS"/>
                <a:cs typeface="Comic Sans MS"/>
              </a:rPr>
              <a:t>Parent </a:t>
            </a:r>
            <a:r>
              <a:rPr lang="en-US" b="1" dirty="0">
                <a:latin typeface="Comic Sans MS"/>
                <a:cs typeface="Comic Sans MS"/>
              </a:rPr>
              <a:t>T</a:t>
            </a:r>
            <a:r>
              <a:rPr lang="en-US" b="1" dirty="0" smtClean="0">
                <a:latin typeface="Comic Sans MS"/>
                <a:cs typeface="Comic Sans MS"/>
              </a:rPr>
              <a:t>eaching Video - Mom</a:t>
            </a:r>
            <a:endParaRPr lang="en-US" b="1" dirty="0">
              <a:latin typeface="Comic Sans MS"/>
              <a:cs typeface="Comic Sans MS"/>
            </a:endParaRPr>
          </a:p>
        </p:txBody>
      </p:sp>
      <p:sp>
        <p:nvSpPr>
          <p:cNvPr id="2" name="Content Placeholder 1"/>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p:cNvSpPr>
          <p:nvPr>
            <p:ph type="title"/>
          </p:nvPr>
        </p:nvSpPr>
        <p:spPr/>
        <p:txBody>
          <a:bodyPr>
            <a:normAutofit fontScale="90000"/>
          </a:bodyPr>
          <a:lstStyle/>
          <a:p>
            <a:r>
              <a:rPr lang="en-US" b="1" dirty="0">
                <a:latin typeface="Comic Sans MS"/>
                <a:cs typeface="Comic Sans MS"/>
              </a:rPr>
              <a:t>P</a:t>
            </a:r>
            <a:r>
              <a:rPr lang="en-US" b="1" dirty="0" smtClean="0">
                <a:latin typeface="Comic Sans MS"/>
                <a:cs typeface="Comic Sans MS"/>
              </a:rPr>
              <a:t>arent </a:t>
            </a:r>
            <a:r>
              <a:rPr lang="en-US" b="1" dirty="0">
                <a:latin typeface="Comic Sans MS"/>
                <a:cs typeface="Comic Sans MS"/>
              </a:rPr>
              <a:t>T</a:t>
            </a:r>
            <a:r>
              <a:rPr lang="en-US" b="1" dirty="0" smtClean="0">
                <a:latin typeface="Comic Sans MS"/>
                <a:cs typeface="Comic Sans MS"/>
              </a:rPr>
              <a:t>eaching Video - Dad</a:t>
            </a:r>
            <a:r>
              <a:rPr lang="en-US" b="1" dirty="0">
                <a:latin typeface="Comic Sans MS"/>
                <a:cs typeface="Comic Sans MS"/>
              </a:rPr>
              <a:t>, who only </a:t>
            </a:r>
            <a:r>
              <a:rPr lang="en-US" b="1" dirty="0" smtClean="0">
                <a:latin typeface="Comic Sans MS"/>
                <a:cs typeface="Comic Sans MS"/>
              </a:rPr>
              <a:t>attended </a:t>
            </a:r>
            <a:r>
              <a:rPr lang="en-US" b="1" dirty="0">
                <a:latin typeface="Comic Sans MS"/>
                <a:cs typeface="Comic Sans MS"/>
              </a:rPr>
              <a:t>week 1</a:t>
            </a:r>
          </a:p>
        </p:txBody>
      </p:sp>
      <p:sp>
        <p:nvSpPr>
          <p:cNvPr id="2" name="Content Placeholder 1"/>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1"/>
          <p:cNvSpPr>
            <a:spLocks noGrp="1"/>
          </p:cNvSpPr>
          <p:nvPr>
            <p:ph type="ftr" sz="quarter" idx="11"/>
          </p:nvPr>
        </p:nvSpPr>
        <p:spPr>
          <a:xfrm>
            <a:off x="193638" y="6432725"/>
            <a:ext cx="3786691" cy="365125"/>
          </a:xfrm>
        </p:spPr>
        <p:txBody>
          <a:bodyPr/>
          <a:lstStyle/>
          <a:p>
            <a:pPr algn="ctr">
              <a:defRPr/>
            </a:pPr>
            <a:r>
              <a:rPr lang="en-US" dirty="0">
                <a:solidFill>
                  <a:schemeClr val="tx1"/>
                </a:solidFill>
              </a:rPr>
              <a:t>Copyright, Applied Behavior Consultants, Inc., </a:t>
            </a:r>
            <a:r>
              <a:rPr lang="en-US" dirty="0" smtClean="0">
                <a:solidFill>
                  <a:schemeClr val="tx1"/>
                </a:solidFill>
              </a:rPr>
              <a:t>2000), </a:t>
            </a:r>
            <a:r>
              <a:rPr lang="en-US" dirty="0">
                <a:solidFill>
                  <a:schemeClr val="tx1"/>
                </a:solidFill>
              </a:rPr>
              <a:t>2010, 2013</a:t>
            </a:r>
          </a:p>
        </p:txBody>
      </p:sp>
      <p:sp>
        <p:nvSpPr>
          <p:cNvPr id="6" name="Slide Number Placeholder 6"/>
          <p:cNvSpPr>
            <a:spLocks noGrp="1"/>
          </p:cNvSpPr>
          <p:nvPr>
            <p:ph type="sldNum" sz="quarter" idx="12"/>
          </p:nvPr>
        </p:nvSpPr>
        <p:spPr>
          <a:xfrm>
            <a:off x="7982174" y="6485258"/>
            <a:ext cx="1161826" cy="365125"/>
          </a:xfrm>
        </p:spPr>
        <p:txBody>
          <a:bodyPr/>
          <a:lstStyle/>
          <a:p>
            <a:pPr>
              <a:defRPr/>
            </a:pPr>
            <a:fld id="{C67A7033-3B5A-474F-9551-BB8431EE0B4E}" type="slidenum">
              <a:rPr lang="en-US"/>
              <a:pPr>
                <a:defRPr/>
              </a:pPr>
              <a:t>35</a:t>
            </a:fld>
            <a:endParaRPr lang="en-US" dirty="0"/>
          </a:p>
        </p:txBody>
      </p:sp>
      <p:sp>
        <p:nvSpPr>
          <p:cNvPr id="15362" name="Rectangle 2"/>
          <p:cNvSpPr>
            <a:spLocks noGrp="1" noChangeArrowheads="1"/>
          </p:cNvSpPr>
          <p:nvPr>
            <p:ph type="title" idx="4294967295"/>
          </p:nvPr>
        </p:nvSpPr>
        <p:spPr>
          <a:xfrm>
            <a:off x="0" y="134637"/>
            <a:ext cx="8823325" cy="863600"/>
          </a:xfrm>
        </p:spPr>
        <p:txBody>
          <a:bodyPr>
            <a:normAutofit fontScale="90000"/>
          </a:bodyPr>
          <a:lstStyle/>
          <a:p>
            <a:pPr algn="ctr">
              <a:defRPr/>
            </a:pPr>
            <a:r>
              <a:rPr lang="en-US" sz="3300" b="1" dirty="0" smtClean="0">
                <a:solidFill>
                  <a:srgbClr val="CA4B05"/>
                </a:solidFill>
                <a:latin typeface="Times"/>
                <a:cs typeface="Times"/>
              </a:rPr>
              <a:t>Experiential Avoidance   vs.     Acceptance </a:t>
            </a:r>
            <a:br>
              <a:rPr lang="en-US" sz="3300" b="1" dirty="0" smtClean="0">
                <a:solidFill>
                  <a:srgbClr val="CA4B05"/>
                </a:solidFill>
                <a:latin typeface="Times"/>
                <a:cs typeface="Times"/>
              </a:rPr>
            </a:br>
            <a:r>
              <a:rPr lang="en-US" sz="3300" b="1" dirty="0" smtClean="0">
                <a:solidFill>
                  <a:srgbClr val="CA4B05"/>
                </a:solidFill>
                <a:latin typeface="Times"/>
                <a:cs typeface="Times"/>
              </a:rPr>
              <a:t>                                                  </a:t>
            </a:r>
            <a:r>
              <a:rPr lang="en-US" sz="3200" b="1" dirty="0" smtClean="0">
                <a:solidFill>
                  <a:srgbClr val="CA4B05"/>
                </a:solidFill>
                <a:latin typeface="Times"/>
                <a:cs typeface="Times"/>
              </a:rPr>
              <a:t>/Committed Action</a:t>
            </a:r>
            <a:endParaRPr lang="en-US" sz="3200" b="1" dirty="0">
              <a:solidFill>
                <a:srgbClr val="CA4B05"/>
              </a:solidFill>
              <a:latin typeface="Times"/>
              <a:cs typeface="Times"/>
            </a:endParaRPr>
          </a:p>
        </p:txBody>
      </p:sp>
      <p:sp>
        <p:nvSpPr>
          <p:cNvPr id="15363" name="Rectangle 3"/>
          <p:cNvSpPr>
            <a:spLocks noGrp="1" noChangeArrowheads="1"/>
          </p:cNvSpPr>
          <p:nvPr>
            <p:ph sz="half" idx="4294967295"/>
          </p:nvPr>
        </p:nvSpPr>
        <p:spPr>
          <a:xfrm>
            <a:off x="193638" y="1196760"/>
            <a:ext cx="4611688" cy="5699125"/>
          </a:xfrm>
          <a:prstGeom prst="rect">
            <a:avLst/>
          </a:prstGeom>
        </p:spPr>
        <p:txBody>
          <a:bodyPr>
            <a:normAutofit fontScale="70000" lnSpcReduction="20000"/>
          </a:bodyPr>
          <a:lstStyle/>
          <a:p>
            <a:pPr lvl="1">
              <a:lnSpc>
                <a:spcPct val="110000"/>
              </a:lnSpc>
              <a:buFont typeface="Arial"/>
              <a:buChar char="•"/>
              <a:defRPr/>
            </a:pPr>
            <a:r>
              <a:rPr lang="en-US" sz="3600" dirty="0" smtClean="0">
                <a:solidFill>
                  <a:srgbClr val="000000"/>
                </a:solidFill>
                <a:effectLst>
                  <a:outerShdw blurRad="38100" dist="38100" dir="2700000" algn="tl">
                    <a:srgbClr val="DDDDDD"/>
                  </a:outerShdw>
                </a:effectLst>
                <a:latin typeface="Times"/>
                <a:cs typeface="Times"/>
              </a:rPr>
              <a:t>Trying to avoid, get rid of, suppress or escape from unwanted private experiences.</a:t>
            </a:r>
          </a:p>
          <a:p>
            <a:pPr lvl="1">
              <a:lnSpc>
                <a:spcPct val="110000"/>
              </a:lnSpc>
              <a:buFont typeface="Arial"/>
              <a:buChar char="•"/>
              <a:defRPr/>
            </a:pPr>
            <a:r>
              <a:rPr lang="en-US" sz="3600" dirty="0" smtClean="0">
                <a:solidFill>
                  <a:srgbClr val="000000"/>
                </a:solidFill>
                <a:effectLst>
                  <a:outerShdw blurRad="38100" dist="38100" dir="2700000" algn="tl">
                    <a:srgbClr val="DDDDDD"/>
                  </a:outerShdw>
                </a:effectLst>
                <a:latin typeface="Times"/>
                <a:cs typeface="Times"/>
              </a:rPr>
              <a:t>Increased suffering</a:t>
            </a:r>
          </a:p>
          <a:p>
            <a:pPr lvl="1">
              <a:lnSpc>
                <a:spcPct val="110000"/>
              </a:lnSpc>
              <a:buFont typeface="Arial"/>
              <a:buChar char="•"/>
              <a:defRPr/>
            </a:pPr>
            <a:r>
              <a:rPr lang="en-US" sz="3600" dirty="0" smtClean="0">
                <a:solidFill>
                  <a:srgbClr val="000000"/>
                </a:solidFill>
                <a:effectLst>
                  <a:outerShdw blurRad="38100" dist="38100" dir="2700000" algn="tl">
                    <a:srgbClr val="DDDDDD"/>
                  </a:outerShdw>
                </a:effectLst>
                <a:latin typeface="Times"/>
                <a:cs typeface="Times"/>
              </a:rPr>
              <a:t>New behaviors that appear caring, helpful to your child, etc. may develop and work in the short run.</a:t>
            </a:r>
          </a:p>
          <a:p>
            <a:pPr lvl="1">
              <a:lnSpc>
                <a:spcPct val="110000"/>
              </a:lnSpc>
              <a:buFont typeface="Arial"/>
              <a:buChar char="•"/>
              <a:defRPr/>
            </a:pPr>
            <a:r>
              <a:rPr lang="en-US" sz="3600" dirty="0" smtClean="0">
                <a:solidFill>
                  <a:srgbClr val="000000"/>
                </a:solidFill>
                <a:effectLst>
                  <a:outerShdw blurRad="38100" dist="38100" dir="2700000" algn="tl">
                    <a:srgbClr val="DDDDDD"/>
                  </a:outerShdw>
                </a:effectLst>
                <a:latin typeface="Times"/>
                <a:cs typeface="Times"/>
              </a:rPr>
              <a:t>In the long run your relationship with your child is inactive, lacks authenticity and can increase your anxiety or fears about treatment effectiveness </a:t>
            </a:r>
          </a:p>
          <a:p>
            <a:pPr lvl="2">
              <a:defRPr/>
            </a:pPr>
            <a:endParaRPr lang="en-US" sz="3100" dirty="0" smtClean="0">
              <a:solidFill>
                <a:srgbClr val="C44E00"/>
              </a:solidFill>
              <a:effectLst>
                <a:outerShdw blurRad="38100" dist="38100" dir="2700000" algn="tl">
                  <a:srgbClr val="DDDDDD"/>
                </a:outerShdw>
              </a:effectLst>
            </a:endParaRPr>
          </a:p>
          <a:p>
            <a:pPr lvl="1">
              <a:defRPr/>
            </a:pPr>
            <a:endParaRPr lang="en-US" sz="3200" b="1" dirty="0">
              <a:effectLst>
                <a:outerShdw blurRad="38100" dist="38100" dir="2700000" algn="tl">
                  <a:srgbClr val="DDDDDD"/>
                </a:outerShdw>
              </a:effectLst>
            </a:endParaRPr>
          </a:p>
        </p:txBody>
      </p:sp>
      <p:sp>
        <p:nvSpPr>
          <p:cNvPr id="15364" name="Rectangle 4"/>
          <p:cNvSpPr>
            <a:spLocks noGrp="1" noChangeArrowheads="1"/>
          </p:cNvSpPr>
          <p:nvPr>
            <p:ph sz="half" idx="4294967295"/>
          </p:nvPr>
        </p:nvSpPr>
        <p:spPr>
          <a:xfrm>
            <a:off x="4805327" y="1135063"/>
            <a:ext cx="4338674" cy="5375275"/>
          </a:xfrm>
          <a:prstGeom prst="rect">
            <a:avLst/>
          </a:prstGeom>
        </p:spPr>
        <p:txBody>
          <a:bodyPr>
            <a:noAutofit/>
          </a:bodyPr>
          <a:lstStyle/>
          <a:p>
            <a:pPr>
              <a:lnSpc>
                <a:spcPct val="80000"/>
              </a:lnSpc>
              <a:defRPr/>
            </a:pPr>
            <a:r>
              <a:rPr lang="en-US" sz="2500" dirty="0" smtClean="0">
                <a:effectLst>
                  <a:outerShdw blurRad="38100" dist="38100" dir="2700000" algn="tl">
                    <a:srgbClr val="DDDDDD"/>
                  </a:outerShdw>
                </a:effectLst>
                <a:latin typeface="Times"/>
                <a:cs typeface="Times"/>
              </a:rPr>
              <a:t>Acceptance refers to the way one responds to private events</a:t>
            </a:r>
          </a:p>
          <a:p>
            <a:pPr>
              <a:lnSpc>
                <a:spcPct val="80000"/>
              </a:lnSpc>
              <a:defRPr/>
            </a:pPr>
            <a:r>
              <a:rPr lang="en-US" sz="2500" dirty="0" smtClean="0">
                <a:effectLst>
                  <a:outerShdw blurRad="38100" dist="38100" dir="2700000" algn="tl">
                    <a:srgbClr val="DDDDDD"/>
                  </a:outerShdw>
                </a:effectLst>
                <a:latin typeface="Times"/>
                <a:cs typeface="Times"/>
              </a:rPr>
              <a:t>Acceptance is a behavior rather than an attitude</a:t>
            </a:r>
          </a:p>
          <a:p>
            <a:pPr>
              <a:lnSpc>
                <a:spcPct val="80000"/>
              </a:lnSpc>
              <a:defRPr/>
            </a:pPr>
            <a:r>
              <a:rPr lang="en-US" sz="2500" dirty="0" smtClean="0">
                <a:effectLst>
                  <a:outerShdw blurRad="38100" dist="38100" dir="2700000" algn="tl">
                    <a:srgbClr val="DDDDDD"/>
                  </a:outerShdw>
                </a:effectLst>
                <a:latin typeface="Times"/>
                <a:cs typeface="Times"/>
              </a:rPr>
              <a:t>Acceptance means being fine with whatever feeling or whatever thought shows up when. . .</a:t>
            </a:r>
          </a:p>
          <a:p>
            <a:pPr>
              <a:lnSpc>
                <a:spcPct val="80000"/>
              </a:lnSpc>
              <a:defRPr/>
            </a:pPr>
            <a:r>
              <a:rPr lang="en-US" sz="2500" dirty="0" smtClean="0">
                <a:effectLst>
                  <a:outerShdw blurRad="38100" dist="38100" dir="2700000" algn="tl">
                    <a:srgbClr val="DDDDDD"/>
                  </a:outerShdw>
                </a:effectLst>
                <a:latin typeface="Times"/>
                <a:cs typeface="Times"/>
              </a:rPr>
              <a:t>Committed actions are behavioral commitments where you choose and engage in actions that are consistent with one’s values (areas in life that one cares about and is willing to work on).</a:t>
            </a:r>
            <a:endParaRPr lang="en-US" sz="2500" dirty="0">
              <a:effectLst>
                <a:outerShdw blurRad="38100" dist="38100" dir="2700000" algn="tl">
                  <a:srgbClr val="DDDDDD"/>
                </a:outerShdw>
              </a:effectLst>
              <a:latin typeface="Times"/>
              <a:cs typeface="Times"/>
            </a:endParaRPr>
          </a:p>
        </p:txBody>
      </p:sp>
    </p:spTree>
    <p:extLst>
      <p:ext uri="{BB962C8B-B14F-4D97-AF65-F5344CB8AC3E}">
        <p14:creationId xmlns:p14="http://schemas.microsoft.com/office/powerpoint/2010/main" val="3313527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anim calcmode="lin" valueType="num">
                                      <p:cBhvr additive="base">
                                        <p:cTn id="11" dur="500" fill="hold"/>
                                        <p:tgtEl>
                                          <p:spTgt spid="1536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3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anim calcmode="lin" valueType="num">
                                      <p:cBhvr additive="base">
                                        <p:cTn id="15" dur="500" fill="hold"/>
                                        <p:tgtEl>
                                          <p:spTgt spid="1536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3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par>
                                <p:cTn id="17" presetID="2" presetClass="entr" presetSubtype="8" fill="hold" grpId="0" nodeType="with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anim calcmode="lin" valueType="num">
                                      <p:cBhvr additive="base">
                                        <p:cTn id="19" dur="500" fill="hold"/>
                                        <p:tgtEl>
                                          <p:spTgt spid="1536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364">
                                            <p:txEl>
                                              <p:pRg st="0" end="0"/>
                                            </p:txEl>
                                          </p:spTgt>
                                        </p:tgtEl>
                                        <p:attrNameLst>
                                          <p:attrName>style.visibility</p:attrName>
                                        </p:attrNameLst>
                                      </p:cBhvr>
                                      <p:to>
                                        <p:strVal val="visible"/>
                                      </p:to>
                                    </p:set>
                                    <p:anim calcmode="lin" valueType="num">
                                      <p:cBhvr additive="base">
                                        <p:cTn id="25" dur="500" fill="hold"/>
                                        <p:tgtEl>
                                          <p:spTgt spid="1536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36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364">
                                            <p:txEl>
                                              <p:pRg st="1" end="1"/>
                                            </p:txEl>
                                          </p:spTgt>
                                        </p:tgtEl>
                                        <p:attrNameLst>
                                          <p:attrName>style.visibility</p:attrName>
                                        </p:attrNameLst>
                                      </p:cBhvr>
                                      <p:to>
                                        <p:strVal val="visible"/>
                                      </p:to>
                                    </p:set>
                                    <p:anim calcmode="lin" valueType="num">
                                      <p:cBhvr additive="base">
                                        <p:cTn id="31" dur="500" fill="hold"/>
                                        <p:tgtEl>
                                          <p:spTgt spid="15364">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36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364">
                                            <p:txEl>
                                              <p:pRg st="2" end="2"/>
                                            </p:txEl>
                                          </p:spTgt>
                                        </p:tgtEl>
                                        <p:attrNameLst>
                                          <p:attrName>style.visibility</p:attrName>
                                        </p:attrNameLst>
                                      </p:cBhvr>
                                      <p:to>
                                        <p:strVal val="visible"/>
                                      </p:to>
                                    </p:set>
                                    <p:anim calcmode="lin" valueType="num">
                                      <p:cBhvr additive="base">
                                        <p:cTn id="37" dur="500" fill="hold"/>
                                        <p:tgtEl>
                                          <p:spTgt spid="15364">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36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5364">
                                            <p:txEl>
                                              <p:pRg st="3" end="3"/>
                                            </p:txEl>
                                          </p:spTgt>
                                        </p:tgtEl>
                                        <p:attrNameLst>
                                          <p:attrName>style.visibility</p:attrName>
                                        </p:attrNameLst>
                                      </p:cBhvr>
                                      <p:to>
                                        <p:strVal val="visible"/>
                                      </p:to>
                                    </p:set>
                                    <p:anim calcmode="lin" valueType="num">
                                      <p:cBhvr additive="base">
                                        <p:cTn id="43" dur="500" fill="hold"/>
                                        <p:tgtEl>
                                          <p:spTgt spid="15364">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536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P spid="15364"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1"/>
          <p:cNvSpPr>
            <a:spLocks noGrp="1"/>
          </p:cNvSpPr>
          <p:nvPr>
            <p:ph type="ftr" sz="quarter" idx="11"/>
          </p:nvPr>
        </p:nvSpPr>
        <p:spPr>
          <a:xfrm>
            <a:off x="204397" y="6492875"/>
            <a:ext cx="3786691" cy="365125"/>
          </a:xfrm>
        </p:spPr>
        <p:txBody>
          <a:bodyPr/>
          <a:lstStyle/>
          <a:p>
            <a:pPr>
              <a:defRPr/>
            </a:pPr>
            <a:r>
              <a:rPr lang="en-US" dirty="0"/>
              <a:t>Copyright, Applied Behavior Consultants, Inc., </a:t>
            </a:r>
            <a:r>
              <a:rPr lang="en-US" dirty="0" smtClean="0"/>
              <a:t>2000_, </a:t>
            </a:r>
            <a:r>
              <a:rPr lang="en-US" dirty="0"/>
              <a:t>2010, 2013</a:t>
            </a:r>
          </a:p>
        </p:txBody>
      </p:sp>
      <p:sp>
        <p:nvSpPr>
          <p:cNvPr id="6" name="Slide Number Placeholder 6"/>
          <p:cNvSpPr>
            <a:spLocks noGrp="1"/>
          </p:cNvSpPr>
          <p:nvPr>
            <p:ph type="sldNum" sz="quarter" idx="12"/>
          </p:nvPr>
        </p:nvSpPr>
        <p:spPr/>
        <p:txBody>
          <a:bodyPr/>
          <a:lstStyle/>
          <a:p>
            <a:pPr>
              <a:defRPr/>
            </a:pPr>
            <a:fld id="{C67A7033-3B5A-474F-9551-BB8431EE0B4E}" type="slidenum">
              <a:rPr lang="en-US"/>
              <a:pPr>
                <a:defRPr/>
              </a:pPr>
              <a:t>36</a:t>
            </a:fld>
            <a:endParaRPr lang="en-US" dirty="0"/>
          </a:p>
        </p:txBody>
      </p:sp>
      <p:sp>
        <p:nvSpPr>
          <p:cNvPr id="15362" name="Rectangle 2"/>
          <p:cNvSpPr>
            <a:spLocks noGrp="1" noChangeArrowheads="1"/>
          </p:cNvSpPr>
          <p:nvPr>
            <p:ph type="title" idx="4294967295"/>
          </p:nvPr>
        </p:nvSpPr>
        <p:spPr>
          <a:xfrm>
            <a:off x="631825" y="300038"/>
            <a:ext cx="8512175" cy="863600"/>
          </a:xfrm>
        </p:spPr>
        <p:txBody>
          <a:bodyPr>
            <a:normAutofit/>
          </a:bodyPr>
          <a:lstStyle/>
          <a:p>
            <a:pPr algn="ctr">
              <a:defRPr/>
            </a:pPr>
            <a:r>
              <a:rPr lang="en-US" sz="3600" b="1" u="sng" dirty="0" smtClean="0">
                <a:solidFill>
                  <a:srgbClr val="CA4B05"/>
                </a:solidFill>
                <a:latin typeface="Times"/>
                <a:cs typeface="Times"/>
              </a:rPr>
              <a:t>Interfering </a:t>
            </a:r>
            <a:r>
              <a:rPr lang="en-US" sz="3600" b="1" u="sng" dirty="0">
                <a:solidFill>
                  <a:srgbClr val="CA4B05"/>
                </a:solidFill>
                <a:latin typeface="Times"/>
                <a:cs typeface="Times"/>
              </a:rPr>
              <a:t>Thoughts vs. Problem Solving</a:t>
            </a:r>
          </a:p>
        </p:txBody>
      </p:sp>
      <p:sp>
        <p:nvSpPr>
          <p:cNvPr id="15363" name="Rectangle 3"/>
          <p:cNvSpPr>
            <a:spLocks noGrp="1" noChangeArrowheads="1"/>
          </p:cNvSpPr>
          <p:nvPr>
            <p:ph sz="half" idx="4294967295"/>
          </p:nvPr>
        </p:nvSpPr>
        <p:spPr>
          <a:xfrm>
            <a:off x="0" y="1541914"/>
            <a:ext cx="4615560" cy="5315125"/>
          </a:xfrm>
          <a:prstGeom prst="rect">
            <a:avLst/>
          </a:prstGeom>
        </p:spPr>
        <p:txBody>
          <a:bodyPr>
            <a:normAutofit fontScale="55000" lnSpcReduction="20000"/>
          </a:bodyPr>
          <a:lstStyle/>
          <a:p>
            <a:pPr marL="82296" indent="0" algn="ctr">
              <a:buNone/>
              <a:defRPr/>
            </a:pPr>
            <a:r>
              <a:rPr lang="en-US" sz="5800" b="1" dirty="0" smtClean="0">
                <a:effectLst>
                  <a:outerShdw blurRad="38100" dist="38100" dir="2700000" algn="tl">
                    <a:srgbClr val="DDDDDD"/>
                  </a:outerShdw>
                </a:effectLst>
                <a:latin typeface="Times"/>
                <a:cs typeface="Times"/>
              </a:rPr>
              <a:t>Interfering Thoughts</a:t>
            </a:r>
          </a:p>
          <a:p>
            <a:pPr marL="82296" indent="0" algn="ctr">
              <a:buNone/>
              <a:defRPr/>
            </a:pPr>
            <a:r>
              <a:rPr lang="en-US" sz="3800" dirty="0" smtClean="0">
                <a:solidFill>
                  <a:srgbClr val="000090"/>
                </a:solidFill>
                <a:effectLst>
                  <a:outerShdw blurRad="38100" dist="38100" dir="2700000" algn="tl">
                    <a:srgbClr val="DDDDDD"/>
                  </a:outerShdw>
                </a:effectLst>
                <a:latin typeface="Times"/>
                <a:cs typeface="Times"/>
              </a:rPr>
              <a:t>(Fusion - Experiential Avoidance)</a:t>
            </a:r>
          </a:p>
          <a:p>
            <a:pPr marL="82296" indent="0" algn="ctr">
              <a:buNone/>
              <a:defRPr/>
            </a:pPr>
            <a:endParaRPr lang="en-US" sz="1300" dirty="0">
              <a:solidFill>
                <a:srgbClr val="000090"/>
              </a:solidFill>
              <a:effectLst>
                <a:outerShdw blurRad="38100" dist="38100" dir="2700000" algn="tl">
                  <a:srgbClr val="DDDDDD"/>
                </a:outerShdw>
              </a:effectLst>
              <a:latin typeface="Times"/>
              <a:cs typeface="Times"/>
            </a:endParaRPr>
          </a:p>
          <a:p>
            <a:pPr lvl="1">
              <a:lnSpc>
                <a:spcPct val="110000"/>
              </a:lnSpc>
              <a:defRPr/>
            </a:pPr>
            <a:r>
              <a:rPr lang="en-US" sz="4500" dirty="0" smtClean="0">
                <a:effectLst>
                  <a:outerShdw blurRad="38100" dist="38100" dir="2700000" algn="tl">
                    <a:srgbClr val="DDDDDD"/>
                  </a:outerShdw>
                </a:effectLst>
                <a:latin typeface="Times"/>
                <a:cs typeface="Times"/>
              </a:rPr>
              <a:t>I don’t have enough . . .</a:t>
            </a:r>
            <a:endParaRPr lang="en-US" sz="4500" dirty="0">
              <a:effectLst>
                <a:outerShdw blurRad="38100" dist="38100" dir="2700000" algn="tl">
                  <a:srgbClr val="DDDDDD"/>
                </a:outerShdw>
              </a:effectLst>
              <a:latin typeface="Times"/>
              <a:cs typeface="Times"/>
            </a:endParaRPr>
          </a:p>
          <a:p>
            <a:pPr marL="301943" lvl="1" indent="0">
              <a:lnSpc>
                <a:spcPct val="110000"/>
              </a:lnSpc>
              <a:buNone/>
              <a:defRPr/>
            </a:pPr>
            <a:r>
              <a:rPr lang="en-US" dirty="0" smtClean="0">
                <a:effectLst>
                  <a:outerShdw blurRad="38100" dist="38100" dir="2700000" algn="tl">
                    <a:srgbClr val="DDDDDD"/>
                  </a:outerShdw>
                </a:effectLst>
                <a:latin typeface="Times"/>
                <a:cs typeface="Times"/>
              </a:rPr>
              <a:t>     _________________________________________</a:t>
            </a:r>
          </a:p>
          <a:p>
            <a:pPr lvl="2">
              <a:defRPr/>
            </a:pPr>
            <a:r>
              <a:rPr lang="en-US" sz="3400" dirty="0" smtClean="0">
                <a:solidFill>
                  <a:srgbClr val="C44E00"/>
                </a:solidFill>
                <a:effectLst>
                  <a:outerShdw blurRad="38100" dist="38100" dir="2700000" algn="tl">
                    <a:srgbClr val="DDDDDD"/>
                  </a:outerShdw>
                </a:effectLst>
                <a:latin typeface="Times"/>
                <a:cs typeface="Times"/>
              </a:rPr>
              <a:t>Prevents Dad from engaging _____________________</a:t>
            </a:r>
          </a:p>
          <a:p>
            <a:pPr lvl="2">
              <a:defRPr/>
            </a:pPr>
            <a:endParaRPr lang="en-US" dirty="0">
              <a:solidFill>
                <a:srgbClr val="C44E00"/>
              </a:solidFill>
              <a:effectLst>
                <a:outerShdw blurRad="38100" dist="38100" dir="2700000" algn="tl">
                  <a:srgbClr val="DDDDDD"/>
                </a:outerShdw>
              </a:effectLst>
              <a:latin typeface="Times"/>
              <a:cs typeface="Times"/>
            </a:endParaRPr>
          </a:p>
          <a:p>
            <a:pPr lvl="1">
              <a:defRPr/>
            </a:pPr>
            <a:r>
              <a:rPr lang="en-US" sz="4500" dirty="0" smtClean="0">
                <a:effectLst>
                  <a:outerShdw blurRad="38100" dist="38100" dir="2700000" algn="tl">
                    <a:srgbClr val="DDDDDD"/>
                  </a:outerShdw>
                </a:effectLst>
                <a:latin typeface="Times"/>
                <a:cs typeface="Times"/>
              </a:rPr>
              <a:t>He listens to  . . .</a:t>
            </a:r>
            <a:endParaRPr lang="en-US" sz="4500" dirty="0">
              <a:effectLst>
                <a:outerShdw blurRad="38100" dist="38100" dir="2700000" algn="tl">
                  <a:srgbClr val="DDDDDD"/>
                </a:outerShdw>
              </a:effectLst>
              <a:latin typeface="Times"/>
              <a:cs typeface="Times"/>
            </a:endParaRPr>
          </a:p>
          <a:p>
            <a:pPr marL="301943" lvl="1" indent="0">
              <a:buNone/>
              <a:defRPr/>
            </a:pPr>
            <a:r>
              <a:rPr lang="en-US" sz="3200" dirty="0" smtClean="0">
                <a:effectLst>
                  <a:outerShdw blurRad="38100" dist="38100" dir="2700000" algn="tl">
                    <a:srgbClr val="DDDDDD"/>
                  </a:outerShdw>
                </a:effectLst>
                <a:latin typeface="Times"/>
                <a:cs typeface="Times"/>
              </a:rPr>
              <a:t>   ____________________________</a:t>
            </a:r>
          </a:p>
          <a:p>
            <a:pPr lvl="2">
              <a:defRPr/>
            </a:pPr>
            <a:r>
              <a:rPr lang="en-US" sz="3400" dirty="0" smtClean="0">
                <a:solidFill>
                  <a:srgbClr val="C44E00"/>
                </a:solidFill>
                <a:effectLst>
                  <a:outerShdw blurRad="38100" dist="38100" dir="2700000" algn="tl">
                    <a:srgbClr val="DDDDDD"/>
                  </a:outerShdw>
                </a:effectLst>
                <a:latin typeface="Times"/>
                <a:cs typeface="Times"/>
              </a:rPr>
              <a:t>Prevents Dad from learning _____________________</a:t>
            </a:r>
          </a:p>
          <a:p>
            <a:pPr lvl="2">
              <a:defRPr/>
            </a:pPr>
            <a:endParaRPr lang="en-US" sz="1900" dirty="0" smtClean="0">
              <a:solidFill>
                <a:srgbClr val="C44E00"/>
              </a:solidFill>
              <a:effectLst>
                <a:outerShdw blurRad="38100" dist="38100" dir="2700000" algn="tl">
                  <a:srgbClr val="DDDDDD"/>
                </a:outerShdw>
              </a:effectLst>
              <a:latin typeface="Times"/>
              <a:cs typeface="Times"/>
            </a:endParaRPr>
          </a:p>
          <a:p>
            <a:pPr lvl="1">
              <a:defRPr/>
            </a:pPr>
            <a:r>
              <a:rPr lang="en-US" sz="4500" dirty="0" smtClean="0">
                <a:effectLst>
                  <a:outerShdw blurRad="38100" dist="38100" dir="2700000" algn="tl">
                    <a:srgbClr val="DDDDDD"/>
                  </a:outerShdw>
                </a:effectLst>
                <a:latin typeface="Times"/>
                <a:cs typeface="Times"/>
              </a:rPr>
              <a:t>I can’t . . .</a:t>
            </a:r>
          </a:p>
          <a:p>
            <a:pPr marL="301943" lvl="1" indent="0">
              <a:buNone/>
              <a:defRPr/>
            </a:pPr>
            <a:r>
              <a:rPr lang="en-US" sz="3200" dirty="0" smtClean="0">
                <a:effectLst>
                  <a:outerShdw blurRad="38100" dist="38100" dir="2700000" algn="tl">
                    <a:srgbClr val="DDDDDD"/>
                  </a:outerShdw>
                </a:effectLst>
                <a:latin typeface="Times"/>
                <a:cs typeface="Times"/>
              </a:rPr>
              <a:t>    ___________________________</a:t>
            </a:r>
          </a:p>
          <a:p>
            <a:pPr lvl="2">
              <a:defRPr/>
            </a:pPr>
            <a:r>
              <a:rPr lang="en-US" sz="3400" dirty="0" smtClean="0">
                <a:solidFill>
                  <a:srgbClr val="C44E00"/>
                </a:solidFill>
                <a:effectLst>
                  <a:outerShdw blurRad="38100" dist="38100" dir="2700000" algn="tl">
                    <a:srgbClr val="DDDDDD"/>
                  </a:outerShdw>
                </a:effectLst>
                <a:latin typeface="Times"/>
                <a:cs typeface="Times"/>
              </a:rPr>
              <a:t>Prevents Dad from</a:t>
            </a:r>
          </a:p>
          <a:p>
            <a:pPr marL="868680" lvl="3" indent="0">
              <a:buNone/>
              <a:defRPr/>
            </a:pPr>
            <a:r>
              <a:rPr lang="en-US" sz="3400" dirty="0" smtClean="0">
                <a:solidFill>
                  <a:srgbClr val="C44E00"/>
                </a:solidFill>
                <a:effectLst>
                  <a:outerShdw blurRad="38100" dist="38100" dir="2700000" algn="tl">
                    <a:srgbClr val="DDDDDD"/>
                  </a:outerShdw>
                </a:effectLst>
                <a:latin typeface="Times"/>
                <a:cs typeface="Times"/>
              </a:rPr>
              <a:t>_____________________</a:t>
            </a:r>
          </a:p>
          <a:p>
            <a:pPr lvl="1">
              <a:defRPr/>
            </a:pPr>
            <a:endParaRPr lang="en-US" sz="3200" dirty="0">
              <a:effectLst>
                <a:outerShdw blurRad="38100" dist="38100" dir="2700000" algn="tl">
                  <a:srgbClr val="DDDDDD"/>
                </a:outerShdw>
              </a:effectLst>
            </a:endParaRPr>
          </a:p>
          <a:p>
            <a:pPr lvl="1">
              <a:defRPr/>
            </a:pPr>
            <a:endParaRPr lang="en-US" sz="3200" b="1" dirty="0">
              <a:effectLst>
                <a:outerShdw blurRad="38100" dist="38100" dir="2700000" algn="tl">
                  <a:srgbClr val="DDDDDD"/>
                </a:outerShdw>
              </a:effectLst>
            </a:endParaRPr>
          </a:p>
        </p:txBody>
      </p:sp>
      <p:sp>
        <p:nvSpPr>
          <p:cNvPr id="15364" name="Rectangle 4"/>
          <p:cNvSpPr>
            <a:spLocks noGrp="1" noChangeArrowheads="1"/>
          </p:cNvSpPr>
          <p:nvPr>
            <p:ph sz="half" idx="4294967295"/>
          </p:nvPr>
        </p:nvSpPr>
        <p:spPr>
          <a:xfrm>
            <a:off x="4615560" y="1481764"/>
            <a:ext cx="4389043" cy="5375275"/>
          </a:xfrm>
          <a:prstGeom prst="rect">
            <a:avLst/>
          </a:prstGeom>
        </p:spPr>
        <p:txBody>
          <a:bodyPr>
            <a:normAutofit lnSpcReduction="10000"/>
          </a:bodyPr>
          <a:lstStyle/>
          <a:p>
            <a:pPr marL="82296" indent="0" algn="ctr">
              <a:buNone/>
              <a:defRPr/>
            </a:pPr>
            <a:r>
              <a:rPr lang="en-US" sz="3600" b="1" dirty="0" smtClean="0">
                <a:effectLst>
                  <a:outerShdw blurRad="38100" dist="38100" dir="2700000" algn="tl">
                    <a:srgbClr val="DDDDDD"/>
                  </a:outerShdw>
                </a:effectLst>
                <a:latin typeface="Comic Sans MS" charset="0"/>
              </a:rPr>
              <a:t> </a:t>
            </a:r>
            <a:r>
              <a:rPr lang="en-US" sz="3200" b="1" dirty="0" smtClean="0">
                <a:effectLst>
                  <a:outerShdw blurRad="38100" dist="38100" dir="2700000" algn="tl">
                    <a:srgbClr val="DDDDDD"/>
                  </a:outerShdw>
                </a:effectLst>
                <a:latin typeface="Times"/>
                <a:cs typeface="Times"/>
              </a:rPr>
              <a:t>Problem Solving</a:t>
            </a:r>
          </a:p>
          <a:p>
            <a:pPr marL="82296" indent="0" algn="ctr">
              <a:buNone/>
              <a:defRPr/>
            </a:pPr>
            <a:r>
              <a:rPr lang="en-US" sz="2400" dirty="0" smtClean="0">
                <a:solidFill>
                  <a:srgbClr val="000090"/>
                </a:solidFill>
                <a:effectLst>
                  <a:outerShdw blurRad="38100" dist="38100" dir="2700000" algn="tl">
                    <a:srgbClr val="DDDDDD"/>
                  </a:outerShdw>
                </a:effectLst>
                <a:latin typeface="Times"/>
                <a:cs typeface="Times"/>
              </a:rPr>
              <a:t>(</a:t>
            </a:r>
            <a:r>
              <a:rPr lang="en-US" sz="2400" dirty="0" err="1" smtClean="0">
                <a:solidFill>
                  <a:srgbClr val="000090"/>
                </a:solidFill>
                <a:effectLst>
                  <a:outerShdw blurRad="38100" dist="38100" dir="2700000" algn="tl">
                    <a:srgbClr val="DDDDDD"/>
                  </a:outerShdw>
                </a:effectLst>
                <a:latin typeface="Times"/>
                <a:cs typeface="Times"/>
              </a:rPr>
              <a:t>Defusion</a:t>
            </a:r>
            <a:r>
              <a:rPr lang="en-US" sz="2400" dirty="0" smtClean="0">
                <a:solidFill>
                  <a:srgbClr val="000090"/>
                </a:solidFill>
                <a:effectLst>
                  <a:outerShdw blurRad="38100" dist="38100" dir="2700000" algn="tl">
                    <a:srgbClr val="DDDDDD"/>
                  </a:outerShdw>
                </a:effectLst>
                <a:latin typeface="Times"/>
                <a:cs typeface="Times"/>
              </a:rPr>
              <a:t> - Acceptance/Committed Action)</a:t>
            </a:r>
          </a:p>
          <a:p>
            <a:pPr marL="82296" indent="0">
              <a:buNone/>
              <a:defRPr/>
            </a:pPr>
            <a:endParaRPr lang="en-US" sz="900" b="1" dirty="0">
              <a:solidFill>
                <a:schemeClr val="accent3"/>
              </a:solidFill>
              <a:effectLst>
                <a:outerShdw blurRad="38100" dist="38100" dir="2700000" algn="tl">
                  <a:srgbClr val="DDDDDD"/>
                </a:outerShdw>
              </a:effectLst>
              <a:latin typeface="Times"/>
              <a:cs typeface="Times"/>
            </a:endParaRPr>
          </a:p>
          <a:p>
            <a:pPr lvl="1">
              <a:lnSpc>
                <a:spcPct val="110000"/>
              </a:lnSpc>
              <a:defRPr/>
            </a:pPr>
            <a:r>
              <a:rPr lang="en-US" sz="3200" dirty="0">
                <a:effectLst>
                  <a:outerShdw blurRad="38100" dist="38100" dir="2700000" algn="tl">
                    <a:srgbClr val="DDDDDD"/>
                  </a:outerShdw>
                </a:effectLst>
                <a:latin typeface="Times"/>
                <a:cs typeface="Times"/>
              </a:rPr>
              <a:t>Makes us better teachers</a:t>
            </a:r>
          </a:p>
          <a:p>
            <a:pPr lvl="1">
              <a:lnSpc>
                <a:spcPct val="110000"/>
              </a:lnSpc>
              <a:defRPr/>
            </a:pPr>
            <a:r>
              <a:rPr lang="en-US" sz="3200" dirty="0">
                <a:effectLst>
                  <a:outerShdw blurRad="38100" dist="38100" dir="2700000" algn="tl">
                    <a:srgbClr val="DDDDDD"/>
                  </a:outerShdw>
                </a:effectLst>
                <a:latin typeface="Times"/>
                <a:cs typeface="Times"/>
              </a:rPr>
              <a:t>Makes learning fun for our children</a:t>
            </a:r>
          </a:p>
          <a:p>
            <a:pPr lvl="1">
              <a:lnSpc>
                <a:spcPct val="110000"/>
              </a:lnSpc>
              <a:defRPr/>
            </a:pPr>
            <a:r>
              <a:rPr lang="en-US" sz="3200" dirty="0">
                <a:effectLst>
                  <a:outerShdw blurRad="38100" dist="38100" dir="2700000" algn="tl">
                    <a:srgbClr val="DDDDDD"/>
                  </a:outerShdw>
                </a:effectLst>
                <a:latin typeface="Times"/>
                <a:cs typeface="Times"/>
              </a:rPr>
              <a:t>Increases independence in our children</a:t>
            </a:r>
            <a:endParaRPr lang="en-US" sz="3200" b="1" dirty="0">
              <a:effectLst>
                <a:outerShdw blurRad="38100" dist="38100" dir="2700000" algn="tl">
                  <a:srgbClr val="DDDDDD"/>
                </a:outerShdw>
              </a:effectLst>
              <a:latin typeface="Times"/>
              <a:cs typeface="Times"/>
            </a:endParaRPr>
          </a:p>
        </p:txBody>
      </p:sp>
    </p:spTree>
    <p:extLst>
      <p:ext uri="{BB962C8B-B14F-4D97-AF65-F5344CB8AC3E}">
        <p14:creationId xmlns:p14="http://schemas.microsoft.com/office/powerpoint/2010/main" val="231306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par>
                                <p:cTn id="15" presetID="2" presetClass="entr" presetSubtype="8" fill="hold" grpId="0" nodeType="withEffect">
                                  <p:stCondLst>
                                    <p:cond delay="0"/>
                                  </p:stCondLst>
                                  <p:childTnLst>
                                    <p:set>
                                      <p:cBhvr>
                                        <p:cTn id="16" dur="1" fill="hold">
                                          <p:stCondLst>
                                            <p:cond delay="0"/>
                                          </p:stCondLst>
                                        </p:cTn>
                                        <p:tgtEl>
                                          <p:spTgt spid="15363">
                                            <p:txEl>
                                              <p:pRg st="3" end="3"/>
                                            </p:txEl>
                                          </p:spTgt>
                                        </p:tgtEl>
                                        <p:attrNameLst>
                                          <p:attrName>style.visibility</p:attrName>
                                        </p:attrNameLst>
                                      </p:cBhvr>
                                      <p:to>
                                        <p:strVal val="visible"/>
                                      </p:to>
                                    </p:set>
                                    <p:anim calcmode="lin" valueType="num">
                                      <p:cBhvr additive="base">
                                        <p:cTn id="17" dur="500" fill="hold"/>
                                        <p:tgtEl>
                                          <p:spTgt spid="1536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3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par>
                                <p:cTn id="19" presetID="2" presetClass="entr" presetSubtype="8" fill="hold" grpId="0" nodeType="withEffect">
                                  <p:stCondLst>
                                    <p:cond delay="0"/>
                                  </p:stCondLst>
                                  <p:childTnLst>
                                    <p:set>
                                      <p:cBhvr>
                                        <p:cTn id="20" dur="1" fill="hold">
                                          <p:stCondLst>
                                            <p:cond delay="0"/>
                                          </p:stCondLst>
                                        </p:cTn>
                                        <p:tgtEl>
                                          <p:spTgt spid="15363">
                                            <p:txEl>
                                              <p:pRg st="4" end="4"/>
                                            </p:txEl>
                                          </p:spTgt>
                                        </p:tgtEl>
                                        <p:attrNameLst>
                                          <p:attrName>style.visibility</p:attrName>
                                        </p:attrNameLst>
                                      </p:cBhvr>
                                      <p:to>
                                        <p:strVal val="visible"/>
                                      </p:to>
                                    </p:set>
                                    <p:anim calcmode="lin" valueType="num">
                                      <p:cBhvr additive="base">
                                        <p:cTn id="21" dur="500" fill="hold"/>
                                        <p:tgtEl>
                                          <p:spTgt spid="1536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36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par>
                                <p:cTn id="23" presetID="2" presetClass="entr" presetSubtype="8" fill="hold" grpId="0" nodeType="withEffect">
                                  <p:stCondLst>
                                    <p:cond delay="0"/>
                                  </p:stCondLst>
                                  <p:childTnLst>
                                    <p:set>
                                      <p:cBhvr>
                                        <p:cTn id="24" dur="1" fill="hold">
                                          <p:stCondLst>
                                            <p:cond delay="0"/>
                                          </p:stCondLst>
                                        </p:cTn>
                                        <p:tgtEl>
                                          <p:spTgt spid="15363">
                                            <p:txEl>
                                              <p:pRg st="5" end="5"/>
                                            </p:txEl>
                                          </p:spTgt>
                                        </p:tgtEl>
                                        <p:attrNameLst>
                                          <p:attrName>style.visibility</p:attrName>
                                        </p:attrNameLst>
                                      </p:cBhvr>
                                      <p:to>
                                        <p:strVal val="visible"/>
                                      </p:to>
                                    </p:set>
                                    <p:anim calcmode="lin" valueType="num">
                                      <p:cBhvr additive="base">
                                        <p:cTn id="25" dur="500" fill="hold"/>
                                        <p:tgtEl>
                                          <p:spTgt spid="1536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36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par>
                                <p:cTn id="27" presetID="2" presetClass="entr" presetSubtype="8" fill="hold" grpId="0" nodeType="withEffect">
                                  <p:stCondLst>
                                    <p:cond delay="0"/>
                                  </p:stCondLst>
                                  <p:childTnLst>
                                    <p:set>
                                      <p:cBhvr>
                                        <p:cTn id="28" dur="1" fill="hold">
                                          <p:stCondLst>
                                            <p:cond delay="0"/>
                                          </p:stCondLst>
                                        </p:cTn>
                                        <p:tgtEl>
                                          <p:spTgt spid="15363">
                                            <p:txEl>
                                              <p:pRg st="7" end="7"/>
                                            </p:txEl>
                                          </p:spTgt>
                                        </p:tgtEl>
                                        <p:attrNameLst>
                                          <p:attrName>style.visibility</p:attrName>
                                        </p:attrNameLst>
                                      </p:cBhvr>
                                      <p:to>
                                        <p:strVal val="visible"/>
                                      </p:to>
                                    </p:set>
                                    <p:anim calcmode="lin" valueType="num">
                                      <p:cBhvr additive="base">
                                        <p:cTn id="29" dur="500" fill="hold"/>
                                        <p:tgtEl>
                                          <p:spTgt spid="15363">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36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par>
                                <p:cTn id="31" presetID="2" presetClass="entr" presetSubtype="8" fill="hold" grpId="0" nodeType="withEffect">
                                  <p:stCondLst>
                                    <p:cond delay="0"/>
                                  </p:stCondLst>
                                  <p:childTnLst>
                                    <p:set>
                                      <p:cBhvr>
                                        <p:cTn id="32" dur="1" fill="hold">
                                          <p:stCondLst>
                                            <p:cond delay="0"/>
                                          </p:stCondLst>
                                        </p:cTn>
                                        <p:tgtEl>
                                          <p:spTgt spid="15363">
                                            <p:txEl>
                                              <p:pRg st="8" end="8"/>
                                            </p:txEl>
                                          </p:spTgt>
                                        </p:tgtEl>
                                        <p:attrNameLst>
                                          <p:attrName>style.visibility</p:attrName>
                                        </p:attrNameLst>
                                      </p:cBhvr>
                                      <p:to>
                                        <p:strVal val="visible"/>
                                      </p:to>
                                    </p:set>
                                    <p:anim calcmode="lin" valueType="num">
                                      <p:cBhvr additive="base">
                                        <p:cTn id="33" dur="500" fill="hold"/>
                                        <p:tgtEl>
                                          <p:spTgt spid="15363">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36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par>
                                <p:cTn id="35" presetID="2" presetClass="entr" presetSubtype="8" fill="hold" grpId="0" nodeType="withEffect">
                                  <p:stCondLst>
                                    <p:cond delay="0"/>
                                  </p:stCondLst>
                                  <p:childTnLst>
                                    <p:set>
                                      <p:cBhvr>
                                        <p:cTn id="36" dur="1" fill="hold">
                                          <p:stCondLst>
                                            <p:cond delay="0"/>
                                          </p:stCondLst>
                                        </p:cTn>
                                        <p:tgtEl>
                                          <p:spTgt spid="15363">
                                            <p:txEl>
                                              <p:pRg st="9" end="9"/>
                                            </p:txEl>
                                          </p:spTgt>
                                        </p:tgtEl>
                                        <p:attrNameLst>
                                          <p:attrName>style.visibility</p:attrName>
                                        </p:attrNameLst>
                                      </p:cBhvr>
                                      <p:to>
                                        <p:strVal val="visible"/>
                                      </p:to>
                                    </p:set>
                                    <p:anim calcmode="lin" valueType="num">
                                      <p:cBhvr additive="base">
                                        <p:cTn id="37" dur="500" fill="hold"/>
                                        <p:tgtEl>
                                          <p:spTgt spid="1536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363">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par>
                                <p:cTn id="39" presetID="2" presetClass="entr" presetSubtype="8" fill="hold" grpId="0" nodeType="withEffect">
                                  <p:stCondLst>
                                    <p:cond delay="0"/>
                                  </p:stCondLst>
                                  <p:childTnLst>
                                    <p:set>
                                      <p:cBhvr>
                                        <p:cTn id="40" dur="1" fill="hold">
                                          <p:stCondLst>
                                            <p:cond delay="0"/>
                                          </p:stCondLst>
                                        </p:cTn>
                                        <p:tgtEl>
                                          <p:spTgt spid="15363">
                                            <p:txEl>
                                              <p:pRg st="11" end="11"/>
                                            </p:txEl>
                                          </p:spTgt>
                                        </p:tgtEl>
                                        <p:attrNameLst>
                                          <p:attrName>style.visibility</p:attrName>
                                        </p:attrNameLst>
                                      </p:cBhvr>
                                      <p:to>
                                        <p:strVal val="visible"/>
                                      </p:to>
                                    </p:set>
                                    <p:anim calcmode="lin" valueType="num">
                                      <p:cBhvr additive="base">
                                        <p:cTn id="41" dur="500" fill="hold"/>
                                        <p:tgtEl>
                                          <p:spTgt spid="15363">
                                            <p:txEl>
                                              <p:pRg st="11" end="1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363">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par>
                                <p:cTn id="43" presetID="2" presetClass="entr" presetSubtype="8" fill="hold" grpId="0" nodeType="withEffect">
                                  <p:stCondLst>
                                    <p:cond delay="0"/>
                                  </p:stCondLst>
                                  <p:childTnLst>
                                    <p:set>
                                      <p:cBhvr>
                                        <p:cTn id="44" dur="1" fill="hold">
                                          <p:stCondLst>
                                            <p:cond delay="0"/>
                                          </p:stCondLst>
                                        </p:cTn>
                                        <p:tgtEl>
                                          <p:spTgt spid="15363">
                                            <p:txEl>
                                              <p:pRg st="12" end="12"/>
                                            </p:txEl>
                                          </p:spTgt>
                                        </p:tgtEl>
                                        <p:attrNameLst>
                                          <p:attrName>style.visibility</p:attrName>
                                        </p:attrNameLst>
                                      </p:cBhvr>
                                      <p:to>
                                        <p:strVal val="visible"/>
                                      </p:to>
                                    </p:set>
                                    <p:anim calcmode="lin" valueType="num">
                                      <p:cBhvr additive="base">
                                        <p:cTn id="45" dur="500" fill="hold"/>
                                        <p:tgtEl>
                                          <p:spTgt spid="15363">
                                            <p:txEl>
                                              <p:pRg st="12" end="1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5363">
                                            <p:txEl>
                                              <p:pRg st="12" end="1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WHOOSH.WAV"/>
                                        </p:tgtEl>
                                      </p:cMediaNode>
                                    </p:audio>
                                  </p:subTnLst>
                                </p:cTn>
                              </p:par>
                              <p:par>
                                <p:cTn id="47" presetID="2" presetClass="entr" presetSubtype="8" fill="hold" grpId="0" nodeType="withEffect">
                                  <p:stCondLst>
                                    <p:cond delay="0"/>
                                  </p:stCondLst>
                                  <p:childTnLst>
                                    <p:set>
                                      <p:cBhvr>
                                        <p:cTn id="48" dur="1" fill="hold">
                                          <p:stCondLst>
                                            <p:cond delay="0"/>
                                          </p:stCondLst>
                                        </p:cTn>
                                        <p:tgtEl>
                                          <p:spTgt spid="15363">
                                            <p:txEl>
                                              <p:pRg st="13" end="13"/>
                                            </p:txEl>
                                          </p:spTgt>
                                        </p:tgtEl>
                                        <p:attrNameLst>
                                          <p:attrName>style.visibility</p:attrName>
                                        </p:attrNameLst>
                                      </p:cBhvr>
                                      <p:to>
                                        <p:strVal val="visible"/>
                                      </p:to>
                                    </p:set>
                                    <p:anim calcmode="lin" valueType="num">
                                      <p:cBhvr additive="base">
                                        <p:cTn id="49" dur="500" fill="hold"/>
                                        <p:tgtEl>
                                          <p:spTgt spid="15363">
                                            <p:txEl>
                                              <p:pRg st="13" end="1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5363">
                                            <p:txEl>
                                              <p:pRg st="13" end="1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par>
                                <p:cTn id="51" presetID="2" presetClass="entr" presetSubtype="8" fill="hold" grpId="0" nodeType="withEffect">
                                  <p:stCondLst>
                                    <p:cond delay="0"/>
                                  </p:stCondLst>
                                  <p:childTnLst>
                                    <p:set>
                                      <p:cBhvr>
                                        <p:cTn id="52" dur="1" fill="hold">
                                          <p:stCondLst>
                                            <p:cond delay="0"/>
                                          </p:stCondLst>
                                        </p:cTn>
                                        <p:tgtEl>
                                          <p:spTgt spid="15363">
                                            <p:txEl>
                                              <p:pRg st="14" end="14"/>
                                            </p:txEl>
                                          </p:spTgt>
                                        </p:tgtEl>
                                        <p:attrNameLst>
                                          <p:attrName>style.visibility</p:attrName>
                                        </p:attrNameLst>
                                      </p:cBhvr>
                                      <p:to>
                                        <p:strVal val="visible"/>
                                      </p:to>
                                    </p:set>
                                    <p:anim calcmode="lin" valueType="num">
                                      <p:cBhvr additive="base">
                                        <p:cTn id="53" dur="500" fill="hold"/>
                                        <p:tgtEl>
                                          <p:spTgt spid="15363">
                                            <p:txEl>
                                              <p:pRg st="14" end="14"/>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5363">
                                            <p:txEl>
                                              <p:pRg st="14" end="1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3" name="WHOOSH.WAV"/>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5364">
                                            <p:txEl>
                                              <p:pRg st="0" end="0"/>
                                            </p:txEl>
                                          </p:spTgt>
                                        </p:tgtEl>
                                        <p:attrNameLst>
                                          <p:attrName>style.visibility</p:attrName>
                                        </p:attrNameLst>
                                      </p:cBhvr>
                                      <p:to>
                                        <p:strVal val="visible"/>
                                      </p:to>
                                    </p:set>
                                    <p:anim calcmode="lin" valueType="num">
                                      <p:cBhvr additive="base">
                                        <p:cTn id="59" dur="500" fill="hold"/>
                                        <p:tgtEl>
                                          <p:spTgt spid="15364">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536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3" name="WHOOSH.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5364">
                                            <p:txEl>
                                              <p:pRg st="1" end="1"/>
                                            </p:txEl>
                                          </p:spTgt>
                                        </p:tgtEl>
                                        <p:attrNameLst>
                                          <p:attrName>style.visibility</p:attrName>
                                        </p:attrNameLst>
                                      </p:cBhvr>
                                      <p:to>
                                        <p:strVal val="visible"/>
                                      </p:to>
                                    </p:set>
                                    <p:anim calcmode="lin" valueType="num">
                                      <p:cBhvr additive="base">
                                        <p:cTn id="65" dur="500" fill="hold"/>
                                        <p:tgtEl>
                                          <p:spTgt spid="15364">
                                            <p:txEl>
                                              <p:pRg st="1" end="1"/>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536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3" name="WHOOSH.WAV"/>
                                        </p:tgtEl>
                                      </p:cMediaNode>
                                    </p:audio>
                                  </p:subTnLst>
                                </p:cTn>
                              </p:par>
                              <p:par>
                                <p:cTn id="67" presetID="2" presetClass="entr" presetSubtype="8" fill="hold" grpId="0" nodeType="withEffect">
                                  <p:stCondLst>
                                    <p:cond delay="0"/>
                                  </p:stCondLst>
                                  <p:childTnLst>
                                    <p:set>
                                      <p:cBhvr>
                                        <p:cTn id="68" dur="1" fill="hold">
                                          <p:stCondLst>
                                            <p:cond delay="0"/>
                                          </p:stCondLst>
                                        </p:cTn>
                                        <p:tgtEl>
                                          <p:spTgt spid="15364">
                                            <p:txEl>
                                              <p:pRg st="3" end="3"/>
                                            </p:txEl>
                                          </p:spTgt>
                                        </p:tgtEl>
                                        <p:attrNameLst>
                                          <p:attrName>style.visibility</p:attrName>
                                        </p:attrNameLst>
                                      </p:cBhvr>
                                      <p:to>
                                        <p:strVal val="visible"/>
                                      </p:to>
                                    </p:set>
                                    <p:anim calcmode="lin" valueType="num">
                                      <p:cBhvr additive="base">
                                        <p:cTn id="69" dur="500" fill="hold"/>
                                        <p:tgtEl>
                                          <p:spTgt spid="15364">
                                            <p:txEl>
                                              <p:pRg st="3" end="3"/>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1536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3" name="WHOOSH.WAV"/>
                                        </p:tgtEl>
                                      </p:cMediaNode>
                                    </p:audio>
                                  </p:subTnLst>
                                </p:cTn>
                              </p:par>
                              <p:par>
                                <p:cTn id="71" presetID="2" presetClass="entr" presetSubtype="8" fill="hold" grpId="0" nodeType="withEffect">
                                  <p:stCondLst>
                                    <p:cond delay="0"/>
                                  </p:stCondLst>
                                  <p:childTnLst>
                                    <p:set>
                                      <p:cBhvr>
                                        <p:cTn id="72" dur="1" fill="hold">
                                          <p:stCondLst>
                                            <p:cond delay="0"/>
                                          </p:stCondLst>
                                        </p:cTn>
                                        <p:tgtEl>
                                          <p:spTgt spid="15364">
                                            <p:txEl>
                                              <p:pRg st="4" end="4"/>
                                            </p:txEl>
                                          </p:spTgt>
                                        </p:tgtEl>
                                        <p:attrNameLst>
                                          <p:attrName>style.visibility</p:attrName>
                                        </p:attrNameLst>
                                      </p:cBhvr>
                                      <p:to>
                                        <p:strVal val="visible"/>
                                      </p:to>
                                    </p:set>
                                    <p:anim calcmode="lin" valueType="num">
                                      <p:cBhvr additive="base">
                                        <p:cTn id="73" dur="500" fill="hold"/>
                                        <p:tgtEl>
                                          <p:spTgt spid="15364">
                                            <p:txEl>
                                              <p:pRg st="4" end="4"/>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5364">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3" name="WHOOSH.WAV"/>
                                        </p:tgtEl>
                                      </p:cMediaNode>
                                    </p:audio>
                                  </p:subTnLst>
                                </p:cTn>
                              </p:par>
                              <p:par>
                                <p:cTn id="75" presetID="2" presetClass="entr" presetSubtype="8" fill="hold" grpId="0" nodeType="withEffect">
                                  <p:stCondLst>
                                    <p:cond delay="0"/>
                                  </p:stCondLst>
                                  <p:childTnLst>
                                    <p:set>
                                      <p:cBhvr>
                                        <p:cTn id="76" dur="1" fill="hold">
                                          <p:stCondLst>
                                            <p:cond delay="0"/>
                                          </p:stCondLst>
                                        </p:cTn>
                                        <p:tgtEl>
                                          <p:spTgt spid="15364">
                                            <p:txEl>
                                              <p:pRg st="5" end="5"/>
                                            </p:txEl>
                                          </p:spTgt>
                                        </p:tgtEl>
                                        <p:attrNameLst>
                                          <p:attrName>style.visibility</p:attrName>
                                        </p:attrNameLst>
                                      </p:cBhvr>
                                      <p:to>
                                        <p:strVal val="visible"/>
                                      </p:to>
                                    </p:set>
                                    <p:anim calcmode="lin" valueType="num">
                                      <p:cBhvr additive="base">
                                        <p:cTn id="77" dur="500" fill="hold"/>
                                        <p:tgtEl>
                                          <p:spTgt spid="15364">
                                            <p:txEl>
                                              <p:pRg st="5" end="5"/>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15364">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P spid="1536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609600" y="2674938"/>
            <a:ext cx="7924800" cy="3802062"/>
          </a:xfrm>
        </p:spPr>
        <p:txBody>
          <a:bodyPr rtlCol="0">
            <a:normAutofit/>
          </a:bodyPr>
          <a:lstStyle/>
          <a:p>
            <a:pPr marL="274320" indent="-274320" eaLnBrk="1" fontAlgn="auto" hangingPunct="1">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Objectives</a:t>
            </a:r>
          </a:p>
          <a:p>
            <a:pPr marL="274320" indent="-274320" eaLnBrk="1" fontAlgn="auto" hangingPunct="1">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Learn to target and measure behavior</a:t>
            </a:r>
          </a:p>
          <a:p>
            <a:pPr marL="274320" indent="-274320" eaLnBrk="1" fontAlgn="auto" hangingPunct="1">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Specify behavior problem to work on</a:t>
            </a:r>
          </a:p>
          <a:p>
            <a:pPr marL="274320" indent="-274320" eaLnBrk="1" fontAlgn="auto" hangingPunct="1">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Look at </a:t>
            </a:r>
            <a:r>
              <a:rPr lang="ja-JP" altLang="en-US" sz="2800" b="1" dirty="0">
                <a:effectLst>
                  <a:outerShdw blurRad="38100" dist="38100" dir="2700000" algn="tl">
                    <a:srgbClr val="DDDDDD"/>
                  </a:outerShdw>
                </a:effectLst>
                <a:latin typeface="Arial"/>
                <a:ea typeface="+mn-ea"/>
                <a:cs typeface="+mn-cs"/>
              </a:rPr>
              <a:t>“</a:t>
            </a:r>
            <a:r>
              <a:rPr lang="en-US" sz="2800" b="1" dirty="0">
                <a:effectLst>
                  <a:outerShdw blurRad="38100" dist="38100" dir="2700000" algn="tl">
                    <a:srgbClr val="DDDDDD"/>
                  </a:outerShdw>
                </a:effectLst>
                <a:latin typeface="Comic Sans MS" charset="0"/>
                <a:ea typeface="+mn-ea"/>
                <a:cs typeface="+mn-cs"/>
              </a:rPr>
              <a:t>A-B-C</a:t>
            </a:r>
            <a:r>
              <a:rPr lang="ja-JP" altLang="en-US" sz="2800" b="1" dirty="0">
                <a:effectLst>
                  <a:outerShdw blurRad="38100" dist="38100" dir="2700000" algn="tl">
                    <a:srgbClr val="DDDDDD"/>
                  </a:outerShdw>
                </a:effectLst>
                <a:latin typeface="Arial"/>
                <a:ea typeface="+mn-ea"/>
                <a:cs typeface="+mn-cs"/>
              </a:rPr>
              <a:t>”</a:t>
            </a:r>
            <a:r>
              <a:rPr lang="en-US" sz="2800" b="1" dirty="0">
                <a:effectLst>
                  <a:outerShdw blurRad="38100" dist="38100" dir="2700000" algn="tl">
                    <a:srgbClr val="DDDDDD"/>
                  </a:outerShdw>
                </a:effectLst>
                <a:latin typeface="Comic Sans MS" charset="0"/>
                <a:ea typeface="+mn-ea"/>
                <a:cs typeface="+mn-cs"/>
              </a:rPr>
              <a:t> pattern of behavior</a:t>
            </a:r>
          </a:p>
          <a:p>
            <a:pPr marL="274320" indent="-274320" eaLnBrk="1" fontAlgn="auto" hangingPunct="1">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Review teaching</a:t>
            </a:r>
          </a:p>
        </p:txBody>
      </p:sp>
      <p:sp>
        <p:nvSpPr>
          <p:cNvPr id="27650"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Week Six</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b="1">
                <a:solidFill>
                  <a:srgbClr val="FF0000"/>
                </a:solidFill>
                <a:effectLst>
                  <a:outerShdw blurRad="38100" dist="38100" dir="2700000" algn="tl">
                    <a:srgbClr val="DDDDDD"/>
                  </a:outerShdw>
                </a:effectLst>
                <a:latin typeface="Comic Sans MS" charset="0"/>
                <a:ea typeface="+mj-ea"/>
                <a:cs typeface="+mj-cs"/>
              </a:rPr>
              <a:t>Defining, Targeting and Measuring Behavior</a:t>
            </a:r>
            <a:endParaRPr lang="en-US" b="1">
              <a:effectLst>
                <a:outerShdw blurRad="38100" dist="38100" dir="2700000" algn="tl">
                  <a:srgbClr val="DDDDDD"/>
                </a:outerShdw>
              </a:effectLst>
              <a:latin typeface="Comic Sans MS" charset="0"/>
              <a:ea typeface="+mj-ea"/>
              <a:cs typeface="+mj-cs"/>
            </a:endParaRPr>
          </a:p>
        </p:txBody>
      </p:sp>
      <p:sp>
        <p:nvSpPr>
          <p:cNvPr id="28675" name="Rectangle 3"/>
          <p:cNvSpPr>
            <a:spLocks noGrp="1" noChangeArrowheads="1"/>
          </p:cNvSpPr>
          <p:nvPr>
            <p:ph type="body" sz="half" idx="1"/>
          </p:nvPr>
        </p:nvSpPr>
        <p:spPr>
          <a:xfrm>
            <a:off x="304800" y="2286000"/>
            <a:ext cx="4572000" cy="4114800"/>
          </a:xfrm>
        </p:spPr>
        <p:txBody>
          <a:bodyPr rtlCol="0">
            <a:normAutofit/>
          </a:bodyPr>
          <a:lstStyle/>
          <a:p>
            <a:pPr marL="274320" indent="-274320" eaLnBrk="1" fontAlgn="auto" hangingPunct="1">
              <a:spcAft>
                <a:spcPts val="0"/>
              </a:spcAft>
              <a:buFont typeface="Symbol" pitchFamily="18" charset="2"/>
              <a:buChar char=""/>
              <a:defRPr/>
            </a:pPr>
            <a:r>
              <a:rPr lang="en-US" dirty="0">
                <a:solidFill>
                  <a:srgbClr val="FF0000"/>
                </a:solidFill>
                <a:effectLst>
                  <a:outerShdw blurRad="38100" dist="38100" dir="2700000" algn="tl">
                    <a:srgbClr val="DDDDDD"/>
                  </a:outerShdw>
                </a:effectLst>
                <a:latin typeface="Comic Sans MS" charset="0"/>
                <a:ea typeface="+mn-ea"/>
                <a:cs typeface="+mn-cs"/>
              </a:rPr>
              <a:t>View this tape…</a:t>
            </a:r>
          </a:p>
          <a:p>
            <a:pPr lvl="1" indent="-274320" eaLnBrk="1" fontAlgn="auto" hangingPunct="1">
              <a:spcAft>
                <a:spcPts val="0"/>
              </a:spcAft>
              <a:buFont typeface="Symbol" pitchFamily="18" charset="2"/>
              <a:buChar char=""/>
              <a:defRPr/>
            </a:pPr>
            <a:r>
              <a:rPr lang="en-US" dirty="0">
                <a:solidFill>
                  <a:srgbClr val="FF0000"/>
                </a:solidFill>
                <a:effectLst>
                  <a:outerShdw blurRad="38100" dist="38100" dir="2700000" algn="tl">
                    <a:srgbClr val="DDDDDD"/>
                  </a:outerShdw>
                </a:effectLst>
                <a:latin typeface="Comic Sans MS" charset="0"/>
                <a:ea typeface="+mn-ea"/>
              </a:rPr>
              <a:t>What do you think the parents are feeling?</a:t>
            </a:r>
          </a:p>
          <a:p>
            <a:pPr lvl="1" indent="-274320" eaLnBrk="1" fontAlgn="auto" hangingPunct="1">
              <a:spcAft>
                <a:spcPts val="0"/>
              </a:spcAft>
              <a:buFont typeface="Symbol" pitchFamily="18" charset="2"/>
              <a:buChar char=""/>
              <a:defRPr/>
            </a:pPr>
            <a:r>
              <a:rPr lang="en-US" dirty="0">
                <a:solidFill>
                  <a:srgbClr val="FF0000"/>
                </a:solidFill>
                <a:effectLst>
                  <a:outerShdw blurRad="38100" dist="38100" dir="2700000" algn="tl">
                    <a:srgbClr val="DDDDDD"/>
                  </a:outerShdw>
                </a:effectLst>
                <a:latin typeface="Comic Sans MS" charset="0"/>
                <a:ea typeface="+mn-ea"/>
              </a:rPr>
              <a:t>What do the parents do to attempt to stop the behavior?</a:t>
            </a:r>
          </a:p>
          <a:p>
            <a:pPr lvl="1" indent="-274320" eaLnBrk="1" fontAlgn="auto" hangingPunct="1">
              <a:spcAft>
                <a:spcPts val="0"/>
              </a:spcAft>
              <a:buFont typeface="Symbol" pitchFamily="18" charset="2"/>
              <a:buChar char=""/>
              <a:defRPr/>
            </a:pPr>
            <a:r>
              <a:rPr lang="en-US" dirty="0">
                <a:solidFill>
                  <a:srgbClr val="FF0000"/>
                </a:solidFill>
                <a:effectLst>
                  <a:outerShdw blurRad="38100" dist="38100" dir="2700000" algn="tl">
                    <a:srgbClr val="DDDDDD"/>
                  </a:outerShdw>
                </a:effectLst>
                <a:latin typeface="Comic Sans MS" charset="0"/>
                <a:ea typeface="+mn-ea"/>
              </a:rPr>
              <a:t>What might have interfered and what</a:t>
            </a:r>
            <a:r>
              <a:rPr lang="en-US" sz="2400" dirty="0">
                <a:solidFill>
                  <a:srgbClr val="FF0000"/>
                </a:solidFill>
                <a:effectLst>
                  <a:outerShdw blurRad="38100" dist="38100" dir="2700000" algn="tl">
                    <a:srgbClr val="DDDDDD"/>
                  </a:outerShdw>
                </a:effectLst>
                <a:latin typeface="Comic Sans MS" charset="0"/>
                <a:ea typeface="+mn-ea"/>
              </a:rPr>
              <a:t> </a:t>
            </a:r>
            <a:r>
              <a:rPr lang="en-US" dirty="0">
                <a:solidFill>
                  <a:srgbClr val="FF0000"/>
                </a:solidFill>
                <a:effectLst>
                  <a:outerShdw blurRad="38100" dist="38100" dir="2700000" algn="tl">
                    <a:srgbClr val="DDDDDD"/>
                  </a:outerShdw>
                </a:effectLst>
                <a:latin typeface="Comic Sans MS" charset="0"/>
                <a:ea typeface="+mn-ea"/>
              </a:rPr>
              <a:t>helped?</a:t>
            </a:r>
          </a:p>
        </p:txBody>
      </p:sp>
      <p:graphicFrame>
        <p:nvGraphicFramePr>
          <p:cNvPr id="58371" name="Object 4"/>
          <p:cNvGraphicFramePr>
            <a:graphicFrameLocks noGrp="1" noChangeAspect="1"/>
          </p:cNvGraphicFramePr>
          <p:nvPr>
            <p:ph type="clipArt" sz="half" idx="2"/>
          </p:nvPr>
        </p:nvGraphicFramePr>
        <p:xfrm>
          <a:off x="4800600" y="2357438"/>
          <a:ext cx="3810000" cy="2903537"/>
        </p:xfrm>
        <a:graphic>
          <a:graphicData uri="http://schemas.openxmlformats.org/presentationml/2006/ole">
            <mc:AlternateContent xmlns:mc="http://schemas.openxmlformats.org/markup-compatibility/2006">
              <mc:Choice xmlns:v="urn:schemas-microsoft-com:vml" Requires="v">
                <p:oleObj spid="_x0000_s45072" name="ClipArt" r:id="rId3" imgW="5158658" imgH="3932903" progId="MS_ClipArt_Gallery.2">
                  <p:embed/>
                </p:oleObj>
              </mc:Choice>
              <mc:Fallback>
                <p:oleObj name="ClipArt" r:id="rId3" imgW="5158658" imgH="3932903" progId="MS_ClipArt_Gallery.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357438"/>
                        <a:ext cx="381000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rtlCol="0">
            <a:normAutofit/>
          </a:bodyPr>
          <a:lstStyle/>
          <a:p>
            <a:pPr eaLnBrk="1" fontAlgn="auto" hangingPunct="1">
              <a:spcAft>
                <a:spcPts val="0"/>
              </a:spcAft>
              <a:defRPr/>
            </a:pPr>
            <a:r>
              <a:rPr lang="en-US" sz="4000" b="1">
                <a:effectLst>
                  <a:outerShdw blurRad="38100" dist="38100" dir="2700000" algn="tl">
                    <a:srgbClr val="DDDDDD"/>
                  </a:outerShdw>
                </a:effectLst>
                <a:latin typeface="Comic Sans MS" charset="0"/>
                <a:ea typeface="+mj-ea"/>
                <a:cs typeface="+mj-cs"/>
              </a:rPr>
              <a:t>What is a behavior problem?</a:t>
            </a:r>
            <a:endParaRPr lang="en-US" b="1">
              <a:effectLst>
                <a:outerShdw blurRad="38100" dist="38100" dir="2700000" algn="tl">
                  <a:srgbClr val="DDDDDD"/>
                </a:outerShdw>
              </a:effectLst>
              <a:latin typeface="Comic Sans MS" charset="0"/>
              <a:ea typeface="+mj-ea"/>
              <a:cs typeface="+mj-cs"/>
            </a:endParaRPr>
          </a:p>
        </p:txBody>
      </p:sp>
      <p:sp>
        <p:nvSpPr>
          <p:cNvPr id="29699" name="Rectangle 3"/>
          <p:cNvSpPr>
            <a:spLocks noGrp="1" noChangeArrowheads="1"/>
          </p:cNvSpPr>
          <p:nvPr>
            <p:ph sz="quarter" idx="13"/>
          </p:nvPr>
        </p:nvSpPr>
        <p:spPr>
          <a:xfrm>
            <a:off x="676275" y="2679700"/>
            <a:ext cx="3822700" cy="3446463"/>
          </a:xfrm>
        </p:spPr>
        <p:txBody>
          <a:bodyPr rtlCol="0">
            <a:normAutofit/>
          </a:bodyPr>
          <a:lstStyle/>
          <a:p>
            <a:pPr marL="274320" indent="-274320" eaLnBrk="1" fontAlgn="auto" hangingPunct="1">
              <a:spcAft>
                <a:spcPts val="0"/>
              </a:spcAft>
              <a:buFont typeface="Symbol" pitchFamily="18" charset="2"/>
              <a:buChar char=""/>
              <a:defRPr/>
            </a:pPr>
            <a:r>
              <a:rPr lang="en-US" sz="2800" dirty="0">
                <a:solidFill>
                  <a:srgbClr val="000090"/>
                </a:solidFill>
                <a:effectLst>
                  <a:outerShdw blurRad="38100" dist="38100" dir="2700000" algn="tl">
                    <a:srgbClr val="DDDDDD"/>
                  </a:outerShdw>
                </a:effectLst>
                <a:latin typeface="Comic Sans MS" charset="0"/>
                <a:ea typeface="+mn-ea"/>
                <a:cs typeface="+mn-cs"/>
              </a:rPr>
              <a:t>Prevents new </a:t>
            </a:r>
            <a:r>
              <a:rPr lang="en-US" sz="2800" dirty="0" smtClean="0">
                <a:solidFill>
                  <a:srgbClr val="000090"/>
                </a:solidFill>
                <a:effectLst>
                  <a:outerShdw blurRad="38100" dist="38100" dir="2700000" algn="tl">
                    <a:srgbClr val="DDDDDD"/>
                  </a:outerShdw>
                </a:effectLst>
                <a:latin typeface="Comic Sans MS" charset="0"/>
                <a:ea typeface="+mn-ea"/>
                <a:cs typeface="+mn-cs"/>
              </a:rPr>
              <a:t>learning</a:t>
            </a:r>
          </a:p>
          <a:p>
            <a:pPr marL="274320" indent="-274320" eaLnBrk="1" fontAlgn="auto" hangingPunct="1">
              <a:spcAft>
                <a:spcPts val="0"/>
              </a:spcAft>
              <a:buFont typeface="Symbol" pitchFamily="18" charset="2"/>
              <a:buChar char=""/>
              <a:defRPr/>
            </a:pPr>
            <a:endParaRPr lang="en-US" sz="1200" dirty="0">
              <a:solidFill>
                <a:srgbClr val="000090"/>
              </a:solidFill>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Prevents the performance of previously learned skills</a:t>
            </a:r>
          </a:p>
        </p:txBody>
      </p:sp>
      <p:sp>
        <p:nvSpPr>
          <p:cNvPr id="29700" name="Rectangle 4"/>
          <p:cNvSpPr>
            <a:spLocks noGrp="1" noChangeArrowheads="1"/>
          </p:cNvSpPr>
          <p:nvPr>
            <p:ph sz="quarter" idx="14"/>
          </p:nvPr>
        </p:nvSpPr>
        <p:spPr>
          <a:xfrm>
            <a:off x="4645025" y="2679700"/>
            <a:ext cx="3822700" cy="3446463"/>
          </a:xfrm>
        </p:spPr>
        <p:txBody>
          <a:bodyPr rtlCol="0">
            <a:normAutofit/>
          </a:bodyPr>
          <a:lstStyle/>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Disrupts the </a:t>
            </a:r>
            <a:r>
              <a:rPr lang="en-US" sz="2800" dirty="0" smtClean="0">
                <a:effectLst>
                  <a:outerShdw blurRad="38100" dist="38100" dir="2700000" algn="tl">
                    <a:srgbClr val="DDDDDD"/>
                  </a:outerShdw>
                </a:effectLst>
                <a:latin typeface="Comic Sans MS" charset="0"/>
                <a:ea typeface="+mn-ea"/>
                <a:cs typeface="+mn-cs"/>
              </a:rPr>
              <a:t>household</a:t>
            </a:r>
          </a:p>
          <a:p>
            <a:pPr marL="274320" indent="-274320" eaLnBrk="1" fontAlgn="auto" hangingPunct="1">
              <a:spcAft>
                <a:spcPts val="0"/>
              </a:spcAft>
              <a:buFont typeface="Symbol" pitchFamily="18" charset="2"/>
              <a:buChar char=""/>
              <a:defRPr/>
            </a:pPr>
            <a:endParaRPr lang="en-US" sz="1200" dirty="0">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Hurts </a:t>
            </a:r>
            <a:r>
              <a:rPr lang="en-US" sz="2800" dirty="0" smtClean="0">
                <a:effectLst>
                  <a:outerShdw blurRad="38100" dist="38100" dir="2700000" algn="tl">
                    <a:srgbClr val="DDDDDD"/>
                  </a:outerShdw>
                </a:effectLst>
                <a:latin typeface="Comic Sans MS" charset="0"/>
                <a:ea typeface="+mn-ea"/>
                <a:cs typeface="+mn-cs"/>
              </a:rPr>
              <a:t>people </a:t>
            </a:r>
            <a:r>
              <a:rPr lang="en-US" sz="2800" dirty="0">
                <a:effectLst>
                  <a:outerShdw blurRad="38100" dist="38100" dir="2700000" algn="tl">
                    <a:srgbClr val="DDDDDD"/>
                  </a:outerShdw>
                </a:effectLst>
                <a:latin typeface="Comic Sans MS" charset="0"/>
                <a:ea typeface="+mn-ea"/>
                <a:cs typeface="+mn-cs"/>
              </a:rPr>
              <a:t>or property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228600" y="1981200"/>
            <a:ext cx="8610600" cy="4724400"/>
          </a:xfrm>
        </p:spPr>
        <p:txBody>
          <a:bodyPr rtlCol="0">
            <a:normAutofit/>
          </a:bodyPr>
          <a:lstStyle/>
          <a:p>
            <a:pPr marL="274320" indent="-274320" eaLnBrk="1" fontAlgn="auto" hangingPunct="1">
              <a:spcAft>
                <a:spcPts val="0"/>
              </a:spcAft>
              <a:buFont typeface="Monotype Sorts" charset="0"/>
              <a:buNone/>
              <a:defRPr/>
            </a:pPr>
            <a:r>
              <a:rPr lang="en-US" b="1" dirty="0">
                <a:ea typeface="+mn-ea"/>
                <a:cs typeface="+mn-cs"/>
              </a:rPr>
              <a:t>Occur before or              </a:t>
            </a:r>
            <a:r>
              <a:rPr lang="en-US" b="1" dirty="0" smtClean="0">
                <a:ea typeface="+mn-ea"/>
                <a:cs typeface="+mn-cs"/>
              </a:rPr>
              <a:t> Specific</a:t>
            </a:r>
            <a:r>
              <a:rPr lang="en-US" b="1" dirty="0">
                <a:ea typeface="+mn-ea"/>
                <a:cs typeface="+mn-cs"/>
              </a:rPr>
              <a:t>, Observable     </a:t>
            </a:r>
            <a:r>
              <a:rPr lang="en-US" b="1" dirty="0" smtClean="0">
                <a:ea typeface="+mn-ea"/>
                <a:cs typeface="+mn-cs"/>
              </a:rPr>
              <a:t>   </a:t>
            </a:r>
            <a:r>
              <a:rPr lang="en-US" b="1" dirty="0">
                <a:ea typeface="+mn-ea"/>
                <a:cs typeface="+mn-cs"/>
              </a:rPr>
              <a:t>Occur after the</a:t>
            </a:r>
          </a:p>
          <a:p>
            <a:pPr marL="274320" indent="-274320" eaLnBrk="1" fontAlgn="auto" hangingPunct="1">
              <a:spcAft>
                <a:spcPts val="0"/>
              </a:spcAft>
              <a:buFont typeface="Monotype Sorts" charset="0"/>
              <a:buNone/>
              <a:defRPr/>
            </a:pPr>
            <a:r>
              <a:rPr lang="en-US" b="1" dirty="0">
                <a:ea typeface="+mn-ea"/>
                <a:cs typeface="+mn-cs"/>
              </a:rPr>
              <a:t>during the behavior          </a:t>
            </a:r>
            <a:r>
              <a:rPr lang="en-US" b="1" dirty="0" smtClean="0">
                <a:ea typeface="+mn-ea"/>
                <a:cs typeface="+mn-cs"/>
              </a:rPr>
              <a:t>  Measurable                         behavior</a:t>
            </a:r>
            <a:endParaRPr lang="en-US" b="1" dirty="0">
              <a:ea typeface="+mn-ea"/>
              <a:cs typeface="+mn-cs"/>
            </a:endParaRPr>
          </a:p>
          <a:p>
            <a:pPr marL="274320" indent="-274320" eaLnBrk="1" fontAlgn="auto" hangingPunct="1">
              <a:spcAft>
                <a:spcPts val="0"/>
              </a:spcAft>
              <a:buFont typeface="Monotype Sorts" charset="0"/>
              <a:buNone/>
              <a:defRPr/>
            </a:pPr>
            <a:endParaRPr lang="en-US" dirty="0">
              <a:ea typeface="+mn-ea"/>
              <a:cs typeface="+mn-cs"/>
            </a:endParaRPr>
          </a:p>
          <a:p>
            <a:pPr marL="274320" indent="-274320" eaLnBrk="1" fontAlgn="auto" hangingPunct="1">
              <a:spcAft>
                <a:spcPts val="0"/>
              </a:spcAft>
              <a:buFont typeface="Monotype Sorts" charset="0"/>
              <a:buNone/>
              <a:defRPr/>
            </a:pPr>
            <a:endParaRPr lang="en-US" sz="2000" dirty="0">
              <a:ea typeface="+mn-ea"/>
              <a:cs typeface="+mn-cs"/>
            </a:endParaRPr>
          </a:p>
          <a:p>
            <a:pPr marL="274320" indent="-274320" eaLnBrk="1" fontAlgn="auto" hangingPunct="1">
              <a:spcAft>
                <a:spcPts val="0"/>
              </a:spcAft>
              <a:buFont typeface="Monotype Sorts" charset="0"/>
              <a:buNone/>
              <a:defRPr/>
            </a:pPr>
            <a:r>
              <a:rPr lang="en-US" sz="2000" dirty="0">
                <a:ea typeface="+mn-ea"/>
                <a:cs typeface="+mn-cs"/>
              </a:rPr>
              <a:t>                                                                            </a:t>
            </a:r>
            <a:r>
              <a:rPr lang="en-US" sz="2000" dirty="0" smtClean="0">
                <a:ea typeface="+mn-ea"/>
                <a:cs typeface="+mn-cs"/>
              </a:rPr>
              <a:t>                              </a:t>
            </a:r>
            <a:r>
              <a:rPr lang="en-US" sz="2600" b="1" i="1" dirty="0" smtClean="0">
                <a:ea typeface="+mn-ea"/>
                <a:cs typeface="+mn-cs"/>
              </a:rPr>
              <a:t>Consequences</a:t>
            </a:r>
            <a:endParaRPr lang="en-US" sz="2600" b="1" i="1" dirty="0">
              <a:ea typeface="+mn-ea"/>
              <a:cs typeface="+mn-cs"/>
            </a:endParaRPr>
          </a:p>
          <a:p>
            <a:pPr marL="274320" indent="-274320" eaLnBrk="1" fontAlgn="auto" hangingPunct="1">
              <a:spcAft>
                <a:spcPts val="0"/>
              </a:spcAft>
              <a:buFont typeface="Monotype Sorts" charset="0"/>
              <a:buNone/>
              <a:defRPr/>
            </a:pPr>
            <a:r>
              <a:rPr lang="en-US" sz="2600" b="1" i="1" dirty="0">
                <a:ea typeface="+mn-ea"/>
                <a:cs typeface="+mn-cs"/>
              </a:rPr>
              <a:t>                                                               </a:t>
            </a:r>
            <a:r>
              <a:rPr lang="en-US" sz="2600" b="1" i="1" dirty="0" smtClean="0">
                <a:ea typeface="+mn-ea"/>
                <a:cs typeface="+mn-cs"/>
              </a:rPr>
              <a:t>                    effect </a:t>
            </a:r>
            <a:r>
              <a:rPr lang="en-US" sz="2600" b="1" i="1" dirty="0">
                <a:ea typeface="+mn-ea"/>
                <a:cs typeface="+mn-cs"/>
              </a:rPr>
              <a:t>behavior by:</a:t>
            </a:r>
            <a:endParaRPr lang="en-US" sz="2600" dirty="0">
              <a:ea typeface="+mn-ea"/>
              <a:cs typeface="+mn-cs"/>
            </a:endParaRPr>
          </a:p>
          <a:p>
            <a:pPr marL="577533" lvl="1" indent="-274320" eaLnBrk="1" fontAlgn="auto" hangingPunct="1">
              <a:spcAft>
                <a:spcPts val="0"/>
              </a:spcAft>
              <a:buFont typeface="Monotype Sorts" charset="0"/>
              <a:buNone/>
              <a:defRPr/>
            </a:pPr>
            <a:r>
              <a:rPr lang="en-US" sz="2600" dirty="0">
                <a:ea typeface="+mn-ea"/>
              </a:rPr>
              <a:t>                                                                     </a:t>
            </a:r>
            <a:r>
              <a:rPr lang="en-US" sz="2600" dirty="0" smtClean="0">
                <a:ea typeface="+mn-ea"/>
              </a:rPr>
              <a:t>              </a:t>
            </a:r>
            <a:r>
              <a:rPr lang="en-US" sz="2600" dirty="0">
                <a:ea typeface="+mn-ea"/>
              </a:rPr>
              <a:t> </a:t>
            </a:r>
            <a:r>
              <a:rPr lang="en-US" sz="2600" dirty="0" smtClean="0">
                <a:ea typeface="+mn-ea"/>
              </a:rPr>
              <a:t>  </a:t>
            </a:r>
            <a:r>
              <a:rPr lang="en-US" sz="2600" b="1" dirty="0" smtClean="0">
                <a:solidFill>
                  <a:srgbClr val="FF0000"/>
                </a:solidFill>
                <a:ea typeface="+mn-ea"/>
              </a:rPr>
              <a:t>Increasing</a:t>
            </a:r>
            <a:endParaRPr lang="en-US" sz="2600" b="1" dirty="0">
              <a:solidFill>
                <a:srgbClr val="FF0000"/>
              </a:solidFill>
              <a:ea typeface="+mn-ea"/>
            </a:endParaRPr>
          </a:p>
          <a:p>
            <a:pPr marL="577533" lvl="1" indent="-274320" eaLnBrk="1" fontAlgn="auto" hangingPunct="1">
              <a:spcAft>
                <a:spcPts val="0"/>
              </a:spcAft>
              <a:buFont typeface="Monotype Sorts" charset="0"/>
              <a:buNone/>
              <a:defRPr/>
            </a:pPr>
            <a:r>
              <a:rPr lang="en-US" sz="2600" b="1" dirty="0">
                <a:solidFill>
                  <a:srgbClr val="FF0000"/>
                </a:solidFill>
                <a:ea typeface="+mn-ea"/>
              </a:rPr>
              <a:t>                                                                     </a:t>
            </a:r>
            <a:r>
              <a:rPr lang="en-US" sz="2600" b="1" dirty="0" smtClean="0">
                <a:solidFill>
                  <a:srgbClr val="FF0000"/>
                </a:solidFill>
                <a:ea typeface="+mn-ea"/>
              </a:rPr>
              <a:t>                 Decreasing</a:t>
            </a:r>
            <a:endParaRPr lang="en-US" sz="2600" b="1" dirty="0">
              <a:solidFill>
                <a:srgbClr val="FF0000"/>
              </a:solidFill>
              <a:ea typeface="+mn-ea"/>
            </a:endParaRPr>
          </a:p>
          <a:p>
            <a:pPr marL="577533" lvl="1" indent="-274320" eaLnBrk="1" fontAlgn="auto" hangingPunct="1">
              <a:spcAft>
                <a:spcPts val="0"/>
              </a:spcAft>
              <a:buFont typeface="Monotype Sorts" charset="0"/>
              <a:buNone/>
              <a:defRPr/>
            </a:pPr>
            <a:r>
              <a:rPr lang="en-US" sz="2600" b="1" dirty="0">
                <a:solidFill>
                  <a:srgbClr val="FF0000"/>
                </a:solidFill>
                <a:ea typeface="+mn-ea"/>
              </a:rPr>
              <a:t>                                                                     </a:t>
            </a:r>
            <a:r>
              <a:rPr lang="en-US" sz="2600" b="1" dirty="0" smtClean="0">
                <a:solidFill>
                  <a:srgbClr val="FF0000"/>
                </a:solidFill>
                <a:ea typeface="+mn-ea"/>
              </a:rPr>
              <a:t>                 Maintaining</a:t>
            </a:r>
            <a:r>
              <a:rPr lang="en-US" sz="2600" dirty="0" smtClean="0">
                <a:solidFill>
                  <a:srgbClr val="FF0000"/>
                </a:solidFill>
                <a:ea typeface="+mn-ea"/>
              </a:rPr>
              <a:t> </a:t>
            </a:r>
            <a:endParaRPr lang="en-US" sz="2600" dirty="0">
              <a:solidFill>
                <a:srgbClr val="FF0000"/>
              </a:solidFill>
              <a:ea typeface="+mn-ea"/>
            </a:endParaRPr>
          </a:p>
        </p:txBody>
      </p:sp>
      <p:sp>
        <p:nvSpPr>
          <p:cNvPr id="7170" name="Rectangle 2"/>
          <p:cNvSpPr>
            <a:spLocks noGrp="1" noChangeArrowheads="1"/>
          </p:cNvSpPr>
          <p:nvPr>
            <p:ph type="title"/>
          </p:nvPr>
        </p:nvSpPr>
        <p:spPr/>
        <p:txBody>
          <a:bodyPr rtlCol="0">
            <a:normAutofit/>
          </a:bodyPr>
          <a:lstStyle/>
          <a:p>
            <a:pPr eaLnBrk="1" fontAlgn="auto" hangingPunct="1">
              <a:spcAft>
                <a:spcPts val="0"/>
              </a:spcAft>
              <a:defRPr/>
            </a:pPr>
            <a:r>
              <a:rPr lang="en-US" sz="4800" b="1" dirty="0">
                <a:effectLst>
                  <a:outerShdw blurRad="38100" dist="38100" dir="2700000" algn="tl">
                    <a:srgbClr val="DDDDDD"/>
                  </a:outerShdw>
                </a:effectLst>
                <a:latin typeface="Comic Sans MS" charset="0"/>
                <a:ea typeface="+mj-ea"/>
                <a:cs typeface="+mj-cs"/>
              </a:rPr>
              <a:t>A</a:t>
            </a:r>
            <a:r>
              <a:rPr lang="en-US" sz="2400" b="1" dirty="0">
                <a:effectLst>
                  <a:outerShdw blurRad="38100" dist="38100" dir="2700000" algn="tl">
                    <a:srgbClr val="DDDDDD"/>
                  </a:outerShdw>
                </a:effectLst>
                <a:latin typeface="Comic Sans MS" charset="0"/>
                <a:ea typeface="+mj-ea"/>
                <a:cs typeface="+mj-cs"/>
              </a:rPr>
              <a:t>ntecedents</a:t>
            </a:r>
            <a:r>
              <a:rPr lang="en-US" sz="4800" b="1" dirty="0">
                <a:effectLst>
                  <a:outerShdw blurRad="38100" dist="38100" dir="2700000" algn="tl">
                    <a:srgbClr val="DDDDDD"/>
                  </a:outerShdw>
                </a:effectLst>
                <a:latin typeface="Comic Sans MS" charset="0"/>
                <a:ea typeface="+mj-ea"/>
                <a:cs typeface="+mj-cs"/>
              </a:rPr>
              <a:t>   B</a:t>
            </a:r>
            <a:r>
              <a:rPr lang="en-US" sz="2400" b="1" dirty="0">
                <a:effectLst>
                  <a:outerShdw blurRad="38100" dist="38100" dir="2700000" algn="tl">
                    <a:srgbClr val="DDDDDD"/>
                  </a:outerShdw>
                </a:effectLst>
                <a:latin typeface="Comic Sans MS" charset="0"/>
                <a:ea typeface="+mj-ea"/>
                <a:cs typeface="+mj-cs"/>
              </a:rPr>
              <a:t>ehavior    </a:t>
            </a:r>
            <a:r>
              <a:rPr lang="en-US" sz="4800" b="1" dirty="0">
                <a:effectLst>
                  <a:outerShdw blurRad="38100" dist="38100" dir="2700000" algn="tl">
                    <a:srgbClr val="DDDDDD"/>
                  </a:outerShdw>
                </a:effectLst>
                <a:latin typeface="Comic Sans MS" charset="0"/>
                <a:ea typeface="+mj-ea"/>
                <a:cs typeface="+mj-cs"/>
              </a:rPr>
              <a:t>  C</a:t>
            </a:r>
            <a:r>
              <a:rPr lang="en-US" sz="2400" b="1" dirty="0">
                <a:effectLst>
                  <a:outerShdw blurRad="38100" dist="38100" dir="2700000" algn="tl">
                    <a:srgbClr val="DDDDDD"/>
                  </a:outerShdw>
                </a:effectLst>
                <a:latin typeface="Comic Sans MS" charset="0"/>
                <a:ea typeface="+mj-ea"/>
                <a:cs typeface="+mj-cs"/>
              </a:rPr>
              <a:t>onsequence</a:t>
            </a:r>
            <a:endParaRPr lang="en-US" sz="4800" b="1" dirty="0">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p:txBody>
          <a:bodyPr rtlCol="0">
            <a:normAutofit/>
          </a:bodyPr>
          <a:lstStyle/>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Be very SPECIFIC (others should be able to picture the behavior occurring as you are describing it)</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Only talk about events that are OBSERVABLE (only the things we see, rather than making speculations about what child is thinking)</a:t>
            </a:r>
          </a:p>
          <a:p>
            <a:pPr marL="274320" indent="-274320" eaLnBrk="1" fontAlgn="auto" hangingPunct="1">
              <a:spcAft>
                <a:spcPts val="0"/>
              </a:spcAft>
              <a:buFont typeface="Symbol" pitchFamily="18" charset="2"/>
              <a:buChar char=""/>
              <a:defRPr/>
            </a:pPr>
            <a:r>
              <a:rPr lang="en-US" dirty="0">
                <a:effectLst>
                  <a:outerShdw blurRad="38100" dist="38100" dir="2700000" algn="tl">
                    <a:srgbClr val="DDDDDD"/>
                  </a:outerShdw>
                </a:effectLst>
                <a:latin typeface="Comic Sans MS" charset="0"/>
                <a:ea typeface="+mn-ea"/>
                <a:cs typeface="+mn-cs"/>
              </a:rPr>
              <a:t>Behaviors have to be MEASUREABLE (we can count it)</a:t>
            </a:r>
          </a:p>
        </p:txBody>
      </p:sp>
      <p:sp>
        <p:nvSpPr>
          <p:cNvPr id="3072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Operationally Defining Behaviors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How do I know if I have been specific enough?</a:t>
            </a:r>
          </a:p>
        </p:txBody>
      </p:sp>
      <p:graphicFrame>
        <p:nvGraphicFramePr>
          <p:cNvPr id="61442" name="Object 3"/>
          <p:cNvGraphicFramePr>
            <a:graphicFrameLocks noGrp="1" noChangeAspect="1"/>
          </p:cNvGraphicFramePr>
          <p:nvPr>
            <p:ph type="clipArt" sz="half" idx="1"/>
          </p:nvPr>
        </p:nvGraphicFramePr>
        <p:xfrm>
          <a:off x="1298575" y="1752600"/>
          <a:ext cx="2889250" cy="4114800"/>
        </p:xfrm>
        <a:graphic>
          <a:graphicData uri="http://schemas.openxmlformats.org/presentationml/2006/ole">
            <mc:AlternateContent xmlns:mc="http://schemas.openxmlformats.org/markup-compatibility/2006">
              <mc:Choice xmlns:v="urn:schemas-microsoft-com:vml" Requires="v">
                <p:oleObj spid="_x0000_s48144" name="ClipArt" r:id="rId3" imgW="3850277" imgH="5483134" progId="MS_ClipArt_Gallery.2">
                  <p:embed/>
                </p:oleObj>
              </mc:Choice>
              <mc:Fallback>
                <p:oleObj name="ClipArt" r:id="rId3" imgW="3850277" imgH="5483134" progId="MS_ClipArt_Gallery.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575" y="1752600"/>
                        <a:ext cx="2889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8" name="Rectangle 4"/>
          <p:cNvSpPr>
            <a:spLocks noGrp="1" noChangeArrowheads="1"/>
          </p:cNvSpPr>
          <p:nvPr>
            <p:ph type="body" sz="half" idx="2"/>
          </p:nvPr>
        </p:nvSpPr>
        <p:spPr>
          <a:xfrm>
            <a:off x="4800600" y="2438400"/>
            <a:ext cx="3810000" cy="4114800"/>
          </a:xfrm>
        </p:spPr>
        <p:txBody>
          <a:bodyPr rtlCol="0">
            <a:normAutofit lnSpcReduction="10000"/>
          </a:bodyPr>
          <a:lstStyle/>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Can you measure the behavior?</a:t>
            </a: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How would you measure the behavior?</a:t>
            </a: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What do you want to know about the behavior?</a:t>
            </a: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Types of Data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b="1">
                <a:effectLst>
                  <a:outerShdw blurRad="38100" dist="38100" dir="2700000" algn="tl">
                    <a:srgbClr val="DDDDDD"/>
                  </a:outerShdw>
                </a:effectLst>
                <a:latin typeface="Comic Sans MS" charset="0"/>
                <a:ea typeface="+mj-ea"/>
                <a:cs typeface="+mj-cs"/>
              </a:rPr>
              <a:t>What Type of Data Might You Take on These Behaviors?</a:t>
            </a:r>
            <a:endParaRPr lang="en-US" b="1">
              <a:effectLst>
                <a:outerShdw blurRad="38100" dist="38100" dir="2700000" algn="tl">
                  <a:srgbClr val="DDDDDD"/>
                </a:outerShdw>
              </a:effectLst>
              <a:latin typeface="Comic Sans MS" charset="0"/>
              <a:ea typeface="+mj-ea"/>
              <a:cs typeface="+mj-cs"/>
            </a:endParaRPr>
          </a:p>
        </p:txBody>
      </p:sp>
      <p:sp>
        <p:nvSpPr>
          <p:cNvPr id="32771" name="Rectangle 3"/>
          <p:cNvSpPr>
            <a:spLocks noGrp="1" noChangeArrowheads="1"/>
          </p:cNvSpPr>
          <p:nvPr>
            <p:ph sz="quarter" idx="13"/>
          </p:nvPr>
        </p:nvSpPr>
        <p:spPr>
          <a:xfrm>
            <a:off x="676275" y="2679700"/>
            <a:ext cx="3822700" cy="3446463"/>
          </a:xfrm>
        </p:spPr>
        <p:txBody>
          <a:bodyPr rtlCol="0">
            <a:normAutofit/>
          </a:bodyPr>
          <a:lstStyle/>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ea typeface="+mn-ea"/>
                <a:cs typeface="+mn-cs"/>
              </a:rPr>
              <a:t>Slapping others</a:t>
            </a:r>
          </a:p>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ea typeface="+mn-ea"/>
                <a:cs typeface="+mn-cs"/>
              </a:rPr>
              <a:t>Running away from the house</a:t>
            </a:r>
          </a:p>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ea typeface="+mn-ea"/>
                <a:cs typeface="+mn-cs"/>
              </a:rPr>
              <a:t>Screaming </a:t>
            </a:r>
            <a:r>
              <a:rPr lang="ja-JP" altLang="en-US" b="1" dirty="0">
                <a:effectLst>
                  <a:outerShdw blurRad="38100" dist="38100" dir="2700000" algn="tl">
                    <a:srgbClr val="DDDDDD"/>
                  </a:outerShdw>
                </a:effectLst>
                <a:latin typeface="Arial"/>
                <a:ea typeface="+mn-ea"/>
                <a:cs typeface="+mn-cs"/>
              </a:rPr>
              <a:t>“</a:t>
            </a:r>
            <a:r>
              <a:rPr lang="en-US" b="1" dirty="0">
                <a:effectLst>
                  <a:outerShdw blurRad="38100" dist="38100" dir="2700000" algn="tl">
                    <a:srgbClr val="DDDDDD"/>
                  </a:outerShdw>
                </a:effectLst>
                <a:ea typeface="+mn-ea"/>
                <a:cs typeface="+mn-cs"/>
              </a:rPr>
              <a:t>go away</a:t>
            </a:r>
            <a:r>
              <a:rPr lang="ja-JP" altLang="en-US" b="1" dirty="0">
                <a:effectLst>
                  <a:outerShdw blurRad="38100" dist="38100" dir="2700000" algn="tl">
                    <a:srgbClr val="DDDDDD"/>
                  </a:outerShdw>
                </a:effectLst>
                <a:latin typeface="Arial"/>
                <a:ea typeface="+mn-ea"/>
                <a:cs typeface="+mn-cs"/>
              </a:rPr>
              <a:t>”</a:t>
            </a:r>
            <a:endParaRPr lang="en-US" b="1" dirty="0">
              <a:effectLst>
                <a:outerShdw blurRad="38100" dist="38100" dir="2700000" algn="tl">
                  <a:srgbClr val="DDDDDD"/>
                </a:outerShdw>
              </a:effectLst>
              <a:ea typeface="+mn-ea"/>
              <a:cs typeface="+mn-cs"/>
            </a:endParaRPr>
          </a:p>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ea typeface="+mn-ea"/>
                <a:cs typeface="+mn-cs"/>
              </a:rPr>
              <a:t>Jumping on the bed</a:t>
            </a:r>
          </a:p>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ea typeface="+mn-ea"/>
                <a:cs typeface="+mn-cs"/>
              </a:rPr>
              <a:t>Not following instructions first time asked</a:t>
            </a:r>
          </a:p>
        </p:txBody>
      </p:sp>
      <p:sp>
        <p:nvSpPr>
          <p:cNvPr id="62467" name="Rectangle 4"/>
          <p:cNvSpPr>
            <a:spLocks noGrp="1" noChangeArrowheads="1"/>
          </p:cNvSpPr>
          <p:nvPr>
            <p:ph sz="quarter" idx="14"/>
          </p:nvPr>
        </p:nvSpPr>
        <p:spPr>
          <a:xfrm>
            <a:off x="4645025" y="2679700"/>
            <a:ext cx="3822700" cy="3446463"/>
          </a:xfrm>
        </p:spPr>
        <p:txBody>
          <a:bodyPr/>
          <a:lstStyle/>
          <a:p>
            <a:pPr eaLnBrk="1" hangingPunct="1"/>
            <a:r>
              <a:rPr lang="en-US" b="1">
                <a:latin typeface="Candara" charset="0"/>
              </a:rPr>
              <a:t>Frequency, intensity</a:t>
            </a:r>
          </a:p>
          <a:p>
            <a:pPr eaLnBrk="1" hangingPunct="1"/>
            <a:r>
              <a:rPr lang="en-US" b="1">
                <a:latin typeface="Candara" charset="0"/>
              </a:rPr>
              <a:t>Frequency, duration</a:t>
            </a:r>
          </a:p>
          <a:p>
            <a:pPr eaLnBrk="1" hangingPunct="1"/>
            <a:endParaRPr lang="en-US" b="1">
              <a:latin typeface="Candara" charset="0"/>
            </a:endParaRPr>
          </a:p>
          <a:p>
            <a:pPr eaLnBrk="1" hangingPunct="1"/>
            <a:r>
              <a:rPr lang="en-US" b="1">
                <a:latin typeface="Candara" charset="0"/>
              </a:rPr>
              <a:t>Frequency, duration</a:t>
            </a:r>
          </a:p>
          <a:p>
            <a:pPr eaLnBrk="1" hangingPunct="1"/>
            <a:endParaRPr lang="en-US" b="1">
              <a:latin typeface="Candara" charset="0"/>
            </a:endParaRPr>
          </a:p>
          <a:p>
            <a:pPr eaLnBrk="1" hangingPunct="1"/>
            <a:r>
              <a:rPr lang="en-US" b="1">
                <a:latin typeface="Candara" charset="0"/>
              </a:rPr>
              <a:t>Frequency, duration </a:t>
            </a:r>
          </a:p>
          <a:p>
            <a:pPr eaLnBrk="1" hangingPunct="1"/>
            <a:r>
              <a:rPr lang="en-US" b="1">
                <a:latin typeface="Candara" charset="0"/>
              </a:rPr>
              <a:t>Frequency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Why is Measuring Behavior SO Important?</a:t>
            </a:r>
          </a:p>
        </p:txBody>
      </p:sp>
      <p:graphicFrame>
        <p:nvGraphicFramePr>
          <p:cNvPr id="63490" name="Object 3"/>
          <p:cNvGraphicFramePr>
            <a:graphicFrameLocks noGrp="1" noChangeAspect="1"/>
          </p:cNvGraphicFramePr>
          <p:nvPr>
            <p:ph type="clipArt" sz="half" idx="1"/>
          </p:nvPr>
        </p:nvGraphicFramePr>
        <p:xfrm>
          <a:off x="685800" y="2287588"/>
          <a:ext cx="2174875" cy="3197225"/>
        </p:xfrm>
        <a:graphic>
          <a:graphicData uri="http://schemas.openxmlformats.org/presentationml/2006/ole">
            <mc:AlternateContent xmlns:mc="http://schemas.openxmlformats.org/markup-compatibility/2006">
              <mc:Choice xmlns:v="urn:schemas-microsoft-com:vml" Requires="v">
                <p:oleObj spid="_x0000_s50192" name="ClipArt" r:id="rId3" imgW="2245611" imgH="3302180" progId="MS_ClipArt_Gallery.2">
                  <p:embed/>
                </p:oleObj>
              </mc:Choice>
              <mc:Fallback>
                <p:oleObj name="ClipArt" r:id="rId3" imgW="2245611" imgH="3302180" progId="MS_ClipArt_Gallery.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7588"/>
                        <a:ext cx="21748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6" name="Rectangle 4"/>
          <p:cNvSpPr>
            <a:spLocks noGrp="1" noChangeArrowheads="1"/>
          </p:cNvSpPr>
          <p:nvPr>
            <p:ph type="body" sz="half" idx="2"/>
          </p:nvPr>
        </p:nvSpPr>
        <p:spPr>
          <a:xfrm>
            <a:off x="3886200" y="2362200"/>
            <a:ext cx="4800600" cy="4114800"/>
          </a:xfrm>
        </p:spPr>
        <p:txBody>
          <a:bodyPr rtlCol="0">
            <a:normAutofit/>
          </a:bodyPr>
          <a:lstStyle/>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Establish a baseline</a:t>
            </a: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Key to planning effective intervention</a:t>
            </a: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Allows you to set initial criteria for reinforcement</a:t>
            </a: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Allows us to remain objective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838200" y="2057400"/>
            <a:ext cx="7772400" cy="4114800"/>
          </a:xfrm>
        </p:spPr>
        <p:txBody>
          <a:bodyPr rtlCol="0">
            <a:normAutofit/>
          </a:bodyPr>
          <a:lstStyle/>
          <a:p>
            <a:pPr marL="274320" indent="-274320" eaLnBrk="1" fontAlgn="auto" hangingPunct="1">
              <a:spcAft>
                <a:spcPts val="0"/>
              </a:spcAft>
              <a:buFont typeface="Symbol" pitchFamily="18" charset="2"/>
              <a:buChar char=""/>
              <a:defRPr/>
            </a:pPr>
            <a:r>
              <a:rPr lang="en-US" sz="4000">
                <a:solidFill>
                  <a:srgbClr val="FF0000"/>
                </a:solidFill>
                <a:effectLst>
                  <a:outerShdw blurRad="38100" dist="38100" dir="2700000" algn="tl">
                    <a:srgbClr val="DDDDDD"/>
                  </a:outerShdw>
                </a:effectLst>
                <a:latin typeface="Comic Sans MS" charset="0"/>
                <a:ea typeface="+mn-ea"/>
                <a:cs typeface="+mn-cs"/>
              </a:rPr>
              <a:t>View this segment</a:t>
            </a:r>
          </a:p>
          <a:p>
            <a:pPr marL="274320" indent="-274320" eaLnBrk="1" fontAlgn="auto" hangingPunct="1">
              <a:spcAft>
                <a:spcPts val="0"/>
              </a:spcAft>
              <a:buFont typeface="Symbol" pitchFamily="18" charset="2"/>
              <a:buChar char=""/>
              <a:defRPr/>
            </a:pPr>
            <a:r>
              <a:rPr lang="en-US" sz="4000">
                <a:solidFill>
                  <a:srgbClr val="FF0000"/>
                </a:solidFill>
                <a:effectLst>
                  <a:outerShdw blurRad="38100" dist="38100" dir="2700000" algn="tl">
                    <a:srgbClr val="DDDDDD"/>
                  </a:outerShdw>
                </a:effectLst>
                <a:latin typeface="Comic Sans MS" charset="0"/>
                <a:ea typeface="+mn-ea"/>
                <a:cs typeface="+mn-cs"/>
              </a:rPr>
              <a:t>1/2 of class record </a:t>
            </a:r>
            <a:r>
              <a:rPr lang="ja-JP" altLang="en-US" sz="4000">
                <a:solidFill>
                  <a:srgbClr val="FF0000"/>
                </a:solidFill>
                <a:effectLst>
                  <a:outerShdw blurRad="38100" dist="38100" dir="2700000" algn="tl">
                    <a:srgbClr val="DDDDDD"/>
                  </a:outerShdw>
                </a:effectLst>
                <a:latin typeface="Arial"/>
                <a:ea typeface="+mn-ea"/>
                <a:cs typeface="+mn-cs"/>
              </a:rPr>
              <a:t>“</a:t>
            </a:r>
            <a:r>
              <a:rPr lang="en-US" sz="4000">
                <a:solidFill>
                  <a:srgbClr val="FF0000"/>
                </a:solidFill>
                <a:effectLst>
                  <a:outerShdw blurRad="38100" dist="38100" dir="2700000" algn="tl">
                    <a:srgbClr val="DDDDDD"/>
                  </a:outerShdw>
                </a:effectLst>
                <a:latin typeface="Comic Sans MS" charset="0"/>
                <a:ea typeface="+mn-ea"/>
                <a:cs typeface="+mn-cs"/>
              </a:rPr>
              <a:t>noncompliance</a:t>
            </a:r>
            <a:r>
              <a:rPr lang="ja-JP" altLang="en-US" sz="4000">
                <a:solidFill>
                  <a:srgbClr val="FF0000"/>
                </a:solidFill>
                <a:effectLst>
                  <a:outerShdw blurRad="38100" dist="38100" dir="2700000" algn="tl">
                    <a:srgbClr val="DDDDDD"/>
                  </a:outerShdw>
                </a:effectLst>
                <a:latin typeface="Arial"/>
                <a:ea typeface="+mn-ea"/>
                <a:cs typeface="+mn-cs"/>
              </a:rPr>
              <a:t>”</a:t>
            </a:r>
            <a:endParaRPr lang="en-US" sz="4000">
              <a:solidFill>
                <a:srgbClr val="FF0000"/>
              </a:solidFill>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Symbol" pitchFamily="18" charset="2"/>
              <a:buChar char=""/>
              <a:defRPr/>
            </a:pPr>
            <a:r>
              <a:rPr lang="en-US" sz="4000">
                <a:solidFill>
                  <a:srgbClr val="FF0000"/>
                </a:solidFill>
                <a:effectLst>
                  <a:outerShdw blurRad="38100" dist="38100" dir="2700000" algn="tl">
                    <a:srgbClr val="DDDDDD"/>
                  </a:outerShdw>
                </a:effectLst>
                <a:latin typeface="Comic Sans MS" charset="0"/>
                <a:ea typeface="+mn-ea"/>
                <a:cs typeface="+mn-cs"/>
              </a:rPr>
              <a:t>1/2 of class record </a:t>
            </a:r>
            <a:r>
              <a:rPr lang="ja-JP" altLang="en-US" sz="4000">
                <a:solidFill>
                  <a:srgbClr val="FF0000"/>
                </a:solidFill>
                <a:effectLst>
                  <a:outerShdw blurRad="38100" dist="38100" dir="2700000" algn="tl">
                    <a:srgbClr val="DDDDDD"/>
                  </a:outerShdw>
                </a:effectLst>
                <a:latin typeface="Arial"/>
                <a:ea typeface="+mn-ea"/>
                <a:cs typeface="+mn-cs"/>
              </a:rPr>
              <a:t>“</a:t>
            </a:r>
            <a:r>
              <a:rPr lang="en-US" sz="4000">
                <a:solidFill>
                  <a:srgbClr val="FF0000"/>
                </a:solidFill>
                <a:effectLst>
                  <a:outerShdw blurRad="38100" dist="38100" dir="2700000" algn="tl">
                    <a:srgbClr val="DDDDDD"/>
                  </a:outerShdw>
                </a:effectLst>
                <a:latin typeface="Comic Sans MS" charset="0"/>
                <a:ea typeface="+mn-ea"/>
                <a:cs typeface="+mn-cs"/>
              </a:rPr>
              <a:t>out of seat</a:t>
            </a:r>
            <a:r>
              <a:rPr lang="ja-JP" altLang="en-US" sz="4000">
                <a:solidFill>
                  <a:srgbClr val="FF0000"/>
                </a:solidFill>
                <a:effectLst>
                  <a:outerShdw blurRad="38100" dist="38100" dir="2700000" algn="tl">
                    <a:srgbClr val="DDDDDD"/>
                  </a:outerShdw>
                </a:effectLst>
                <a:latin typeface="Arial"/>
                <a:ea typeface="+mn-ea"/>
                <a:cs typeface="+mn-cs"/>
              </a:rPr>
              <a:t>”</a:t>
            </a:r>
            <a:endParaRPr lang="en-US" sz="4000">
              <a:solidFill>
                <a:srgbClr val="FF0000"/>
              </a:solidFill>
              <a:effectLst>
                <a:outerShdw blurRad="38100" dist="38100" dir="2700000" algn="tl">
                  <a:srgbClr val="DDDDDD"/>
                </a:outerShdw>
              </a:effectLst>
              <a:latin typeface="Comic Sans MS" charset="0"/>
              <a:ea typeface="+mn-ea"/>
              <a:cs typeface="+mn-cs"/>
            </a:endParaRPr>
          </a:p>
        </p:txBody>
      </p:sp>
      <p:sp>
        <p:nvSpPr>
          <p:cNvPr id="34818" name="Rectangle 2"/>
          <p:cNvSpPr>
            <a:spLocks noGrp="1" noChangeArrowheads="1"/>
          </p:cNvSpPr>
          <p:nvPr>
            <p:ph type="title"/>
          </p:nvPr>
        </p:nvSpPr>
        <p:spPr/>
        <p:txBody>
          <a:bodyPr rtlCol="0">
            <a:normAutofit/>
          </a:bodyPr>
          <a:lstStyle/>
          <a:p>
            <a:pPr eaLnBrk="1" fontAlgn="auto" hangingPunct="1">
              <a:spcAft>
                <a:spcPts val="0"/>
              </a:spcAft>
              <a:defRPr/>
            </a:pPr>
            <a:r>
              <a:rPr lang="en-US" sz="5400" b="1">
                <a:solidFill>
                  <a:srgbClr val="FF0000"/>
                </a:solidFill>
                <a:effectLst>
                  <a:outerShdw blurRad="38100" dist="38100" dir="2700000" algn="tl">
                    <a:srgbClr val="DDDDDD"/>
                  </a:outerShdw>
                </a:effectLst>
                <a:latin typeface="Comic Sans MS" charset="0"/>
                <a:ea typeface="+mj-ea"/>
                <a:cs typeface="+mj-cs"/>
              </a:rPr>
              <a:t>How Reliable is Data?</a:t>
            </a:r>
            <a:endParaRPr lang="en-US" b="1">
              <a:solidFill>
                <a:srgbClr val="FF0000"/>
              </a:solidFill>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latin typeface="Comic Sans MS"/>
                <a:cs typeface="Comic Sans MS"/>
              </a:rPr>
              <a:t>General vs. Specific Behaviors</a:t>
            </a:r>
            <a:endParaRPr lang="en-US" b="1" dirty="0">
              <a:latin typeface="Comic Sans MS"/>
              <a:cs typeface="Comic Sans MS"/>
            </a:endParaRP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4037876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969" y="338328"/>
            <a:ext cx="8692389" cy="1252728"/>
          </a:xfrm>
        </p:spPr>
        <p:txBody>
          <a:bodyPr>
            <a:normAutofit fontScale="90000"/>
          </a:bodyPr>
          <a:lstStyle/>
          <a:p>
            <a:r>
              <a:rPr lang="en-US" sz="3600" b="1" dirty="0" smtClean="0">
                <a:latin typeface="Comic Sans MS"/>
                <a:cs typeface="Comic Sans MS"/>
              </a:rPr>
              <a:t>Specify the behavior, define and  record data (frequency) identify the ABC’s</a:t>
            </a:r>
            <a:endParaRPr lang="en-US" sz="3600" b="1" dirty="0">
              <a:latin typeface="Comic Sans MS"/>
              <a:cs typeface="Comic Sans MS"/>
            </a:endParaRP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6072580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304800" y="1981200"/>
            <a:ext cx="8991600" cy="5105400"/>
          </a:xfrm>
        </p:spPr>
        <p:txBody>
          <a:bodyPr rtlCol="0">
            <a:normAutofit fontScale="77500" lnSpcReduction="20000"/>
          </a:bodyPr>
          <a:lstStyle/>
          <a:p>
            <a:pPr marL="274320" indent="-274320" eaLnBrk="1" fontAlgn="auto" hangingPunct="1">
              <a:spcAft>
                <a:spcPts val="0"/>
              </a:spcAft>
              <a:buFont typeface="Monotype Sorts" charset="0"/>
              <a:buNone/>
              <a:defRPr/>
            </a:pPr>
            <a:r>
              <a:rPr lang="en-US" sz="3100" dirty="0">
                <a:solidFill>
                  <a:srgbClr val="000090"/>
                </a:solidFill>
                <a:effectLst>
                  <a:outerShdw blurRad="38100" dist="38100" dir="2700000" algn="tl">
                    <a:srgbClr val="DDDDDD"/>
                  </a:outerShdw>
                </a:effectLst>
                <a:latin typeface="Comic Sans MS" charset="0"/>
                <a:ea typeface="+mn-ea"/>
                <a:cs typeface="+mn-cs"/>
              </a:rPr>
              <a:t>Events that occur          </a:t>
            </a:r>
            <a:r>
              <a:rPr lang="en-US" sz="3100" dirty="0" smtClean="0">
                <a:solidFill>
                  <a:srgbClr val="000090"/>
                </a:solidFill>
                <a:effectLst>
                  <a:outerShdw blurRad="38100" dist="38100" dir="2700000" algn="tl">
                    <a:srgbClr val="DDDDDD"/>
                  </a:outerShdw>
                </a:effectLst>
                <a:latin typeface="Comic Sans MS" charset="0"/>
                <a:ea typeface="+mn-ea"/>
                <a:cs typeface="+mn-cs"/>
              </a:rPr>
              <a:t>Specific            Events </a:t>
            </a:r>
            <a:r>
              <a:rPr lang="en-US" sz="3100" dirty="0">
                <a:solidFill>
                  <a:srgbClr val="000090"/>
                </a:solidFill>
                <a:effectLst>
                  <a:outerShdw blurRad="38100" dist="38100" dir="2700000" algn="tl">
                    <a:srgbClr val="DDDDDD"/>
                  </a:outerShdw>
                </a:effectLst>
                <a:latin typeface="Comic Sans MS" charset="0"/>
                <a:ea typeface="+mn-ea"/>
                <a:cs typeface="+mn-cs"/>
              </a:rPr>
              <a:t>that occur</a:t>
            </a:r>
          </a:p>
          <a:p>
            <a:pPr marL="274320" indent="-274320" eaLnBrk="1" fontAlgn="auto" hangingPunct="1">
              <a:spcAft>
                <a:spcPts val="0"/>
              </a:spcAft>
              <a:buFont typeface="Monotype Sorts" charset="0"/>
              <a:buNone/>
              <a:defRPr/>
            </a:pPr>
            <a:r>
              <a:rPr lang="en-US" sz="3100" dirty="0">
                <a:solidFill>
                  <a:srgbClr val="000090"/>
                </a:solidFill>
                <a:effectLst>
                  <a:outerShdw blurRad="38100" dist="38100" dir="2700000" algn="tl">
                    <a:srgbClr val="DDDDDD"/>
                  </a:outerShdw>
                </a:effectLst>
                <a:latin typeface="Comic Sans MS" charset="0"/>
                <a:ea typeface="+mn-ea"/>
                <a:cs typeface="+mn-cs"/>
              </a:rPr>
              <a:t>before a behavior          </a:t>
            </a:r>
            <a:r>
              <a:rPr lang="en-US" sz="3100" dirty="0" smtClean="0">
                <a:solidFill>
                  <a:srgbClr val="000090"/>
                </a:solidFill>
                <a:effectLst>
                  <a:outerShdw blurRad="38100" dist="38100" dir="2700000" algn="tl">
                    <a:srgbClr val="DDDDDD"/>
                  </a:outerShdw>
                </a:effectLst>
                <a:latin typeface="Comic Sans MS" charset="0"/>
                <a:ea typeface="+mn-ea"/>
                <a:cs typeface="+mn-cs"/>
              </a:rPr>
              <a:t>Observable         </a:t>
            </a:r>
            <a:r>
              <a:rPr lang="en-US" sz="3100" dirty="0">
                <a:solidFill>
                  <a:srgbClr val="000090"/>
                </a:solidFill>
                <a:effectLst>
                  <a:outerShdw blurRad="38100" dist="38100" dir="2700000" algn="tl">
                    <a:srgbClr val="DDDDDD"/>
                  </a:outerShdw>
                </a:effectLst>
                <a:latin typeface="Comic Sans MS" charset="0"/>
                <a:ea typeface="+mn-ea"/>
                <a:cs typeface="+mn-cs"/>
              </a:rPr>
              <a:t>after a behavior       </a:t>
            </a:r>
          </a:p>
          <a:p>
            <a:pPr marL="274320" indent="-274320" eaLnBrk="1" fontAlgn="auto" hangingPunct="1">
              <a:spcAft>
                <a:spcPts val="0"/>
              </a:spcAft>
              <a:buFont typeface="Monotype Sorts" charset="0"/>
              <a:buNone/>
              <a:defRPr/>
            </a:pPr>
            <a:r>
              <a:rPr lang="en-US" sz="3100" dirty="0">
                <a:solidFill>
                  <a:srgbClr val="000090"/>
                </a:solidFill>
                <a:effectLst>
                  <a:outerShdw blurRad="38100" dist="38100" dir="2700000" algn="tl">
                    <a:srgbClr val="DDDDDD"/>
                  </a:outerShdw>
                </a:effectLst>
                <a:latin typeface="Comic Sans MS" charset="0"/>
                <a:ea typeface="+mn-ea"/>
                <a:cs typeface="+mn-cs"/>
              </a:rPr>
              <a:t>                                       </a:t>
            </a:r>
            <a:r>
              <a:rPr lang="en-US" sz="3100" dirty="0" smtClean="0">
                <a:solidFill>
                  <a:srgbClr val="000090"/>
                </a:solidFill>
                <a:effectLst>
                  <a:outerShdw blurRad="38100" dist="38100" dir="2700000" algn="tl">
                    <a:srgbClr val="DDDDDD"/>
                  </a:outerShdw>
                </a:effectLst>
                <a:latin typeface="Comic Sans MS" charset="0"/>
                <a:ea typeface="+mn-ea"/>
                <a:cs typeface="+mn-cs"/>
              </a:rPr>
              <a:t>Measurable             and either</a:t>
            </a:r>
          </a:p>
          <a:p>
            <a:pPr marL="274320" indent="-274320" eaLnBrk="1" fontAlgn="auto" hangingPunct="1">
              <a:spcAft>
                <a:spcPts val="0"/>
              </a:spcAft>
              <a:buFont typeface="Monotype Sorts" charset="0"/>
              <a:buNone/>
              <a:defRPr/>
            </a:pPr>
            <a:endParaRPr lang="en-US" sz="3100" dirty="0">
              <a:solidFill>
                <a:srgbClr val="000090"/>
              </a:solidFill>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Monotype Sorts" charset="0"/>
              <a:buNone/>
              <a:defRPr/>
            </a:pPr>
            <a:r>
              <a:rPr lang="en-US" sz="3100" dirty="0" smtClean="0">
                <a:solidFill>
                  <a:srgbClr val="FF0000"/>
                </a:solidFill>
                <a:effectLst>
                  <a:outerShdw blurRad="38100" dist="38100" dir="2700000" algn="tl">
                    <a:srgbClr val="DDDDDD"/>
                  </a:outerShdw>
                </a:effectLst>
                <a:latin typeface="Comic Sans MS" charset="0"/>
                <a:ea typeface="+mn-ea"/>
                <a:cs typeface="+mn-cs"/>
              </a:rPr>
              <a:t>     WHERE                                                 </a:t>
            </a:r>
            <a:r>
              <a:rPr lang="en-US" sz="3100" dirty="0">
                <a:solidFill>
                  <a:srgbClr val="FF0000"/>
                </a:solidFill>
                <a:effectLst>
                  <a:outerShdw blurRad="38100" dist="38100" dir="2700000" algn="tl">
                    <a:srgbClr val="DDDDDD"/>
                  </a:outerShdw>
                </a:effectLst>
                <a:latin typeface="Comic Sans MS" charset="0"/>
                <a:ea typeface="+mn-ea"/>
                <a:cs typeface="+mn-cs"/>
              </a:rPr>
              <a:t>INCREASE</a:t>
            </a:r>
          </a:p>
          <a:p>
            <a:pPr marL="274320" indent="-274320" eaLnBrk="1" fontAlgn="auto" hangingPunct="1">
              <a:spcAft>
                <a:spcPts val="0"/>
              </a:spcAft>
              <a:buFont typeface="Monotype Sorts" charset="0"/>
              <a:buNone/>
              <a:defRPr/>
            </a:pPr>
            <a:r>
              <a:rPr lang="en-US" sz="3100" dirty="0" smtClean="0">
                <a:solidFill>
                  <a:srgbClr val="FF0000"/>
                </a:solidFill>
                <a:effectLst>
                  <a:outerShdw blurRad="38100" dist="38100" dir="2700000" algn="tl">
                    <a:srgbClr val="DDDDDD"/>
                  </a:outerShdw>
                </a:effectLst>
                <a:latin typeface="Comic Sans MS" charset="0"/>
                <a:ea typeface="+mn-ea"/>
                <a:cs typeface="+mn-cs"/>
              </a:rPr>
              <a:t>     WHEN                                                   DECREASE or                 WITH WHOM                                         MAINTAIN</a:t>
            </a:r>
            <a:endParaRPr lang="en-US" sz="3100" dirty="0">
              <a:solidFill>
                <a:srgbClr val="FF0000"/>
              </a:solidFill>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Monotype Sorts" charset="0"/>
              <a:buNone/>
              <a:defRPr/>
            </a:pPr>
            <a:r>
              <a:rPr lang="en-US" sz="3100" dirty="0" smtClean="0">
                <a:solidFill>
                  <a:srgbClr val="FF0000"/>
                </a:solidFill>
                <a:effectLst>
                  <a:outerShdw blurRad="38100" dist="38100" dir="2700000" algn="tl">
                    <a:srgbClr val="DDDDDD"/>
                  </a:outerShdw>
                </a:effectLst>
                <a:latin typeface="Comic Sans MS" charset="0"/>
                <a:ea typeface="+mn-ea"/>
                <a:cs typeface="+mn-cs"/>
              </a:rPr>
              <a:t>     UNDER </a:t>
            </a:r>
            <a:r>
              <a:rPr lang="en-US" sz="3100" dirty="0">
                <a:solidFill>
                  <a:srgbClr val="FF0000"/>
                </a:solidFill>
                <a:effectLst>
                  <a:outerShdw blurRad="38100" dist="38100" dir="2700000" algn="tl">
                    <a:srgbClr val="DDDDDD"/>
                  </a:outerShdw>
                </a:effectLst>
                <a:latin typeface="Comic Sans MS" charset="0"/>
                <a:ea typeface="+mn-ea"/>
                <a:cs typeface="+mn-cs"/>
              </a:rPr>
              <a:t>WHAT                                      </a:t>
            </a:r>
            <a:r>
              <a:rPr lang="en-US" sz="3100" dirty="0" smtClean="0">
                <a:solidFill>
                  <a:srgbClr val="FF0000"/>
                </a:solidFill>
                <a:effectLst>
                  <a:outerShdw blurRad="38100" dist="38100" dir="2700000" algn="tl">
                    <a:srgbClr val="DDDDDD"/>
                  </a:outerShdw>
                </a:effectLst>
                <a:latin typeface="Comic Sans MS" charset="0"/>
                <a:ea typeface="+mn-ea"/>
                <a:cs typeface="+mn-cs"/>
              </a:rPr>
              <a:t> behavior</a:t>
            </a:r>
            <a:endParaRPr lang="en-US" sz="3100" dirty="0">
              <a:solidFill>
                <a:srgbClr val="FF0000"/>
              </a:solidFill>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Monotype Sorts" charset="0"/>
              <a:buNone/>
              <a:defRPr/>
            </a:pPr>
            <a:r>
              <a:rPr lang="en-US" sz="3100" dirty="0">
                <a:solidFill>
                  <a:srgbClr val="FF0000"/>
                </a:solidFill>
                <a:effectLst>
                  <a:outerShdw blurRad="38100" dist="38100" dir="2700000" algn="tl">
                    <a:srgbClr val="DDDDDD"/>
                  </a:outerShdw>
                </a:effectLst>
                <a:latin typeface="Comic Sans MS" charset="0"/>
                <a:ea typeface="+mn-ea"/>
                <a:cs typeface="+mn-cs"/>
              </a:rPr>
              <a:t>     DEMAND       </a:t>
            </a:r>
          </a:p>
          <a:p>
            <a:pPr marL="274320" indent="-274320" eaLnBrk="1" fontAlgn="auto" hangingPunct="1">
              <a:spcAft>
                <a:spcPts val="0"/>
              </a:spcAft>
              <a:buFont typeface="Monotype Sorts" charset="0"/>
              <a:buNone/>
              <a:defRPr/>
            </a:pPr>
            <a:r>
              <a:rPr lang="en-US" sz="3100" dirty="0" smtClean="0">
                <a:solidFill>
                  <a:srgbClr val="FF0000"/>
                </a:solidFill>
                <a:effectLst>
                  <a:outerShdw blurRad="38100" dist="38100" dir="2700000" algn="tl">
                    <a:srgbClr val="DDDDDD"/>
                  </a:outerShdw>
                </a:effectLst>
                <a:latin typeface="Comic Sans MS" charset="0"/>
                <a:ea typeface="+mn-ea"/>
                <a:cs typeface="+mn-cs"/>
              </a:rPr>
              <a:t>     OTHER</a:t>
            </a:r>
            <a:endParaRPr lang="en-US" sz="3100" dirty="0">
              <a:solidFill>
                <a:srgbClr val="FF0000"/>
              </a:solidFill>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Monotype Sorts" charset="0"/>
              <a:buNone/>
              <a:defRPr/>
            </a:pPr>
            <a:endParaRPr lang="en-US" b="1" dirty="0">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Monotype Sorts" charset="0"/>
              <a:buNone/>
              <a:defRPr/>
            </a:pPr>
            <a:endParaRPr lang="en-US" b="1" dirty="0">
              <a:effectLst>
                <a:outerShdw blurRad="38100" dist="38100" dir="2700000" algn="tl">
                  <a:srgbClr val="DDDDDD"/>
                </a:outerShdw>
              </a:effectLst>
              <a:latin typeface="Comic Sans MS" charset="0"/>
              <a:ea typeface="+mn-ea"/>
              <a:cs typeface="+mn-cs"/>
            </a:endParaRPr>
          </a:p>
          <a:p>
            <a:pPr marL="274320" indent="-274320" algn="ctr" eaLnBrk="1" fontAlgn="auto" hangingPunct="1">
              <a:spcAft>
                <a:spcPts val="0"/>
              </a:spcAft>
              <a:buFont typeface="Monotype Sorts" charset="0"/>
              <a:buNone/>
              <a:defRPr/>
            </a:pPr>
            <a:r>
              <a:rPr lang="en-US" b="1" dirty="0">
                <a:effectLst>
                  <a:outerShdw blurRad="38100" dist="38100" dir="2700000" algn="tl">
                    <a:srgbClr val="DDDDDD"/>
                  </a:outerShdw>
                </a:effectLst>
                <a:latin typeface="Comic Sans MS" charset="0"/>
                <a:ea typeface="+mn-ea"/>
                <a:cs typeface="+mn-cs"/>
              </a:rPr>
              <a:t>Tells you WHY the behavior occurs</a:t>
            </a:r>
            <a:endParaRPr lang="en-US" sz="1800" dirty="0">
              <a:effectLst>
                <a:outerShdw blurRad="38100" dist="38100" dir="2700000" algn="tl">
                  <a:srgbClr val="DDDDDD"/>
                </a:outerShdw>
              </a:effectLst>
              <a:latin typeface="Comic Sans MS" charset="0"/>
              <a:ea typeface="+mn-ea"/>
              <a:cs typeface="+mn-cs"/>
            </a:endParaRPr>
          </a:p>
        </p:txBody>
      </p:sp>
      <p:sp>
        <p:nvSpPr>
          <p:cNvPr id="35842" name="Rectangle 2"/>
          <p:cNvSpPr>
            <a:spLocks noGrp="1" noChangeArrowheads="1"/>
          </p:cNvSpPr>
          <p:nvPr>
            <p:ph type="title"/>
          </p:nvPr>
        </p:nvSpPr>
        <p:spPr/>
        <p:txBody>
          <a:bodyPr rtlCol="0">
            <a:normAutofit/>
          </a:bodyPr>
          <a:lstStyle/>
          <a:p>
            <a:pPr algn="l" eaLnBrk="1" fontAlgn="auto" hangingPunct="1">
              <a:spcAft>
                <a:spcPts val="0"/>
              </a:spcAft>
              <a:defRPr/>
            </a:pPr>
            <a:r>
              <a:rPr lang="en-US" b="1" dirty="0" smtClean="0">
                <a:effectLst>
                  <a:outerShdw blurRad="38100" dist="38100" dir="2700000" algn="tl">
                    <a:srgbClr val="DDDDDD"/>
                  </a:outerShdw>
                </a:effectLst>
                <a:latin typeface="Comic Sans MS" charset="0"/>
                <a:ea typeface="+mj-ea"/>
                <a:cs typeface="+mj-cs"/>
              </a:rPr>
              <a:t>   A          B           C</a:t>
            </a:r>
            <a:endParaRPr lang="en-US" b="1" dirty="0">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rtlCol="0">
            <a:normAutofit/>
          </a:bodyPr>
          <a:lstStyle/>
          <a:p>
            <a:pPr eaLnBrk="1" fontAlgn="auto" hangingPunct="1">
              <a:spcAft>
                <a:spcPts val="0"/>
              </a:spcAft>
              <a:defRPr/>
            </a:pPr>
            <a:r>
              <a:rPr lang="en-US" b="1" dirty="0">
                <a:solidFill>
                  <a:srgbClr val="800000"/>
                </a:solidFill>
                <a:effectLst>
                  <a:outerShdw blurRad="38100" dist="38100" dir="2700000" algn="tl">
                    <a:srgbClr val="DDDDDD"/>
                  </a:outerShdw>
                </a:effectLst>
                <a:latin typeface="Comic Sans MS" charset="0"/>
                <a:ea typeface="+mj-ea"/>
                <a:cs typeface="+mj-cs"/>
              </a:rPr>
              <a:t>Practice your </a:t>
            </a:r>
            <a:r>
              <a:rPr lang="en-US" b="1" dirty="0" smtClean="0">
                <a:solidFill>
                  <a:srgbClr val="800000"/>
                </a:solidFill>
                <a:effectLst>
                  <a:outerShdw blurRad="38100" dist="38100" dir="2700000" algn="tl">
                    <a:srgbClr val="DDDDDD"/>
                  </a:outerShdw>
                </a:effectLst>
                <a:latin typeface="Comic Sans MS" charset="0"/>
                <a:ea typeface="+mj-ea"/>
                <a:cs typeface="+mj-cs"/>
              </a:rPr>
              <a:t>ABC</a:t>
            </a:r>
            <a:r>
              <a:rPr lang="en-US" b="1" dirty="0" smtClean="0">
                <a:solidFill>
                  <a:srgbClr val="800000"/>
                </a:solidFill>
                <a:effectLst>
                  <a:outerShdw blurRad="38100" dist="38100" dir="2700000" algn="tl">
                    <a:srgbClr val="DDDDDD"/>
                  </a:outerShdw>
                </a:effectLst>
                <a:latin typeface="Arial"/>
                <a:ea typeface="+mj-ea"/>
                <a:cs typeface="+mj-cs"/>
              </a:rPr>
              <a:t>’</a:t>
            </a:r>
            <a:r>
              <a:rPr lang="en-US" b="1" dirty="0" smtClean="0">
                <a:solidFill>
                  <a:srgbClr val="800000"/>
                </a:solidFill>
                <a:effectLst>
                  <a:outerShdw blurRad="38100" dist="38100" dir="2700000" algn="tl">
                    <a:srgbClr val="DDDDDD"/>
                  </a:outerShdw>
                </a:effectLst>
                <a:latin typeface="Comic Sans MS" charset="0"/>
                <a:ea typeface="+mj-ea"/>
                <a:cs typeface="+mj-cs"/>
              </a:rPr>
              <a:t>s</a:t>
            </a:r>
            <a:r>
              <a:rPr lang="en-US" b="1" dirty="0">
                <a:solidFill>
                  <a:srgbClr val="800000"/>
                </a:solidFill>
                <a:effectLst>
                  <a:outerShdw blurRad="38100" dist="38100" dir="2700000" algn="tl">
                    <a:srgbClr val="DDDDDD"/>
                  </a:outerShdw>
                </a:effectLst>
                <a:latin typeface="Comic Sans MS" charset="0"/>
                <a:ea typeface="+mj-ea"/>
                <a:cs typeface="+mj-cs"/>
              </a:rPr>
              <a:t>...</a:t>
            </a:r>
          </a:p>
        </p:txBody>
      </p:sp>
      <p:sp>
        <p:nvSpPr>
          <p:cNvPr id="36867" name="Rectangle 3"/>
          <p:cNvSpPr>
            <a:spLocks noGrp="1" noChangeArrowheads="1"/>
          </p:cNvSpPr>
          <p:nvPr>
            <p:ph type="body" sz="half" idx="1"/>
          </p:nvPr>
        </p:nvSpPr>
        <p:spPr>
          <a:xfrm>
            <a:off x="358588" y="2006600"/>
            <a:ext cx="5051612" cy="4572000"/>
          </a:xfrm>
        </p:spPr>
        <p:txBody>
          <a:bodyPr rtlCol="0">
            <a:normAutofit/>
          </a:bodyPr>
          <a:lstStyle/>
          <a:p>
            <a:pPr marL="274320" indent="-274320" eaLnBrk="1" fontAlgn="auto" hangingPunct="1">
              <a:spcAft>
                <a:spcPts val="0"/>
              </a:spcAft>
              <a:buFont typeface="Monotype Sorts" charset="0"/>
              <a:buNone/>
              <a:defRPr/>
            </a:pPr>
            <a:r>
              <a:rPr lang="en-US" sz="2800" dirty="0">
                <a:solidFill>
                  <a:srgbClr val="800000"/>
                </a:solidFill>
                <a:effectLst>
                  <a:outerShdw blurRad="38100" dist="38100" dir="2700000" algn="tl">
                    <a:srgbClr val="DDDDDD"/>
                  </a:outerShdw>
                </a:effectLst>
                <a:latin typeface="Comic Sans MS" charset="0"/>
                <a:ea typeface="+mn-ea"/>
                <a:cs typeface="+mn-cs"/>
              </a:rPr>
              <a:t>When it is bedtime, Suzie cries and throws herself to the ground.  Usually, Dad comforts her and sits in bed with her until she falls </a:t>
            </a:r>
            <a:r>
              <a:rPr lang="en-US" sz="2800" dirty="0" smtClean="0">
                <a:solidFill>
                  <a:srgbClr val="800000"/>
                </a:solidFill>
                <a:effectLst>
                  <a:outerShdw blurRad="38100" dist="38100" dir="2700000" algn="tl">
                    <a:srgbClr val="DDDDDD"/>
                  </a:outerShdw>
                </a:effectLst>
                <a:latin typeface="Comic Sans MS" charset="0"/>
                <a:ea typeface="+mn-ea"/>
                <a:cs typeface="+mn-cs"/>
              </a:rPr>
              <a:t>asleep</a:t>
            </a:r>
          </a:p>
          <a:p>
            <a:pPr marL="274320" indent="-274320" eaLnBrk="1" fontAlgn="auto" hangingPunct="1">
              <a:spcAft>
                <a:spcPts val="0"/>
              </a:spcAft>
              <a:buFont typeface="Monotype Sorts" charset="0"/>
              <a:buNone/>
              <a:defRPr/>
            </a:pPr>
            <a:endParaRPr lang="en-US" sz="1800" dirty="0">
              <a:solidFill>
                <a:srgbClr val="800000"/>
              </a:solidFill>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Monotype Sorts" charset="0"/>
              <a:buNone/>
              <a:defRPr/>
            </a:pPr>
            <a:r>
              <a:rPr lang="en-US" sz="2800" dirty="0">
                <a:solidFill>
                  <a:srgbClr val="800000"/>
                </a:solidFill>
                <a:effectLst>
                  <a:outerShdw blurRad="38100" dist="38100" dir="2700000" algn="tl">
                    <a:srgbClr val="DDDDDD"/>
                  </a:outerShdw>
                </a:effectLst>
                <a:latin typeface="Comic Sans MS" charset="0"/>
                <a:ea typeface="+mn-ea"/>
                <a:cs typeface="+mn-cs"/>
              </a:rPr>
              <a:t>Do the FA and discuss why Suzie might be doing this behavior.</a:t>
            </a:r>
          </a:p>
          <a:p>
            <a:pPr marL="274320" indent="-274320" eaLnBrk="1" fontAlgn="auto" hangingPunct="1">
              <a:spcAft>
                <a:spcPts val="0"/>
              </a:spcAft>
              <a:buFont typeface="Monotype Sorts" charset="0"/>
              <a:buNone/>
              <a:defRPr/>
            </a:pPr>
            <a:endParaRPr lang="en-US" sz="2800" dirty="0">
              <a:solidFill>
                <a:srgbClr val="800000"/>
              </a:solidFill>
              <a:effectLst>
                <a:outerShdw blurRad="38100" dist="38100" dir="2700000" algn="tl">
                  <a:srgbClr val="DDDDDD"/>
                </a:outerShdw>
              </a:effectLst>
              <a:latin typeface="Comic Sans MS" charset="0"/>
              <a:ea typeface="+mn-ea"/>
              <a:cs typeface="+mn-cs"/>
            </a:endParaRPr>
          </a:p>
        </p:txBody>
      </p:sp>
      <p:graphicFrame>
        <p:nvGraphicFramePr>
          <p:cNvPr id="66563" name="Object 4"/>
          <p:cNvGraphicFramePr>
            <a:graphicFrameLocks noGrp="1" noChangeAspect="1"/>
          </p:cNvGraphicFramePr>
          <p:nvPr>
            <p:ph type="clipArt" sz="half" idx="2"/>
          </p:nvPr>
        </p:nvGraphicFramePr>
        <p:xfrm>
          <a:off x="5257800" y="2159000"/>
          <a:ext cx="2894013" cy="3302000"/>
        </p:xfrm>
        <a:graphic>
          <a:graphicData uri="http://schemas.openxmlformats.org/presentationml/2006/ole">
            <mc:AlternateContent xmlns:mc="http://schemas.openxmlformats.org/markup-compatibility/2006">
              <mc:Choice xmlns:v="urn:schemas-microsoft-com:vml" Requires="v">
                <p:oleObj spid="_x0000_s53264" name="ClipArt" r:id="rId3" imgW="2894091" imgH="3301497" progId="MS_ClipArt_Gallery.2">
                  <p:embed/>
                </p:oleObj>
              </mc:Choice>
              <mc:Fallback>
                <p:oleObj name="ClipArt" r:id="rId3" imgW="2894091" imgH="3301497" progId="MS_ClipArt_Gallery.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159000"/>
                        <a:ext cx="289401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35" y="203494"/>
            <a:ext cx="8254365" cy="756858"/>
          </a:xfrm>
        </p:spPr>
        <p:txBody>
          <a:bodyPr>
            <a:noAutofit/>
          </a:bodyPr>
          <a:lstStyle/>
          <a:p>
            <a:r>
              <a:rPr lang="en-US" b="1" dirty="0" smtClean="0">
                <a:latin typeface="Comic Sans MS"/>
                <a:cs typeface="Comic Sans MS"/>
              </a:rPr>
              <a:t>Practice Recoding ABC Data </a:t>
            </a:r>
            <a:endParaRPr lang="en-US" b="1" dirty="0">
              <a:latin typeface="Comic Sans MS"/>
              <a:cs typeface="Comic Sans MS"/>
            </a:endParaRPr>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p:sp>
    </p:spTree>
    <p:extLst>
      <p:ext uri="{BB962C8B-B14F-4D97-AF65-F5344CB8AC3E}">
        <p14:creationId xmlns:p14="http://schemas.microsoft.com/office/powerpoint/2010/main" val="15825344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Grp="1" noChangeArrowheads="1"/>
          </p:cNvSpPr>
          <p:nvPr>
            <p:ph idx="1"/>
          </p:nvPr>
        </p:nvSpPr>
        <p:spPr>
          <a:xfrm>
            <a:off x="914400" y="2286000"/>
            <a:ext cx="7408863" cy="3451225"/>
          </a:xfrm>
        </p:spPr>
        <p:txBody>
          <a:bodyPr>
            <a:normAutofit fontScale="92500" lnSpcReduction="10000"/>
          </a:bodyPr>
          <a:lstStyle/>
          <a:p>
            <a:pPr eaLnBrk="1" hangingPunct="1">
              <a:lnSpc>
                <a:spcPct val="120000"/>
              </a:lnSpc>
            </a:pPr>
            <a:r>
              <a:rPr lang="en-US" sz="2800">
                <a:latin typeface="Comic Sans MS" charset="0"/>
              </a:rPr>
              <a:t>Occur after the behavior</a:t>
            </a:r>
          </a:p>
          <a:p>
            <a:pPr eaLnBrk="1" hangingPunct="1">
              <a:lnSpc>
                <a:spcPct val="120000"/>
              </a:lnSpc>
            </a:pPr>
            <a:r>
              <a:rPr lang="en-US" sz="2800">
                <a:latin typeface="Comic Sans MS" charset="0"/>
              </a:rPr>
              <a:t>Increase, decrease, or maintain behavior</a:t>
            </a:r>
          </a:p>
          <a:p>
            <a:pPr eaLnBrk="1" hangingPunct="1">
              <a:lnSpc>
                <a:spcPct val="120000"/>
              </a:lnSpc>
            </a:pPr>
            <a:r>
              <a:rPr lang="en-US" sz="2800">
                <a:latin typeface="Comic Sans MS" charset="0"/>
              </a:rPr>
              <a:t>When teaching, focus on increasing desirable behaviors</a:t>
            </a:r>
          </a:p>
          <a:p>
            <a:pPr eaLnBrk="1" hangingPunct="1">
              <a:lnSpc>
                <a:spcPct val="120000"/>
              </a:lnSpc>
            </a:pPr>
            <a:r>
              <a:rPr lang="en-US" sz="2800">
                <a:latin typeface="Comic Sans MS" charset="0"/>
              </a:rPr>
              <a:t>Behaviors that are followed by rewards are more likely to happen in the future = REINFORCEMENT</a:t>
            </a:r>
          </a:p>
        </p:txBody>
      </p:sp>
      <p:sp>
        <p:nvSpPr>
          <p:cNvPr id="8194"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Consequences...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88916"/>
            <a:ext cx="8229600" cy="931672"/>
          </a:xfrm>
        </p:spPr>
        <p:txBody>
          <a:bodyPr rtlCol="0">
            <a:normAutofit/>
          </a:bodyPr>
          <a:lstStyle/>
          <a:p>
            <a:pPr eaLnBrk="1" fontAlgn="auto" hangingPunct="1">
              <a:spcAft>
                <a:spcPts val="0"/>
              </a:spcAft>
              <a:defRPr/>
            </a:pPr>
            <a:r>
              <a:rPr lang="en-US" b="1" dirty="0">
                <a:solidFill>
                  <a:srgbClr val="800000"/>
                </a:solidFill>
                <a:effectLst>
                  <a:outerShdw blurRad="38100" dist="38100" dir="2700000" algn="tl">
                    <a:srgbClr val="DDDDDD"/>
                  </a:outerShdw>
                </a:effectLst>
                <a:latin typeface="Comic Sans MS" charset="0"/>
                <a:ea typeface="+mj-ea"/>
                <a:cs typeface="+mj-cs"/>
              </a:rPr>
              <a:t>More Practice..</a:t>
            </a:r>
          </a:p>
        </p:txBody>
      </p:sp>
      <p:sp>
        <p:nvSpPr>
          <p:cNvPr id="67586" name="Rectangle 3"/>
          <p:cNvSpPr>
            <a:spLocks noGrp="1" noChangeArrowheads="1"/>
          </p:cNvSpPr>
          <p:nvPr>
            <p:ph sz="quarter" idx="13"/>
          </p:nvPr>
        </p:nvSpPr>
        <p:spPr>
          <a:xfrm>
            <a:off x="0" y="1447439"/>
            <a:ext cx="4800600" cy="4985871"/>
          </a:xfrm>
        </p:spPr>
        <p:txBody>
          <a:bodyPr>
            <a:noAutofit/>
          </a:bodyPr>
          <a:lstStyle/>
          <a:p>
            <a:pPr eaLnBrk="1" hangingPunct="1"/>
            <a:r>
              <a:rPr lang="en-US" sz="2200" dirty="0">
                <a:solidFill>
                  <a:srgbClr val="800000"/>
                </a:solidFill>
                <a:latin typeface="Candara" charset="0"/>
              </a:rPr>
              <a:t>Donny is called to dinner. He comes to the table, but falls out of his chair several times throughout dinner.  </a:t>
            </a:r>
            <a:r>
              <a:rPr lang="en-US" sz="2200" dirty="0" smtClean="0">
                <a:solidFill>
                  <a:srgbClr val="800000"/>
                </a:solidFill>
                <a:latin typeface="Candara" charset="0"/>
              </a:rPr>
              <a:t>He </a:t>
            </a:r>
            <a:r>
              <a:rPr lang="en-US" sz="2200" dirty="0">
                <a:solidFill>
                  <a:srgbClr val="800000"/>
                </a:solidFill>
                <a:latin typeface="Candara" charset="0"/>
              </a:rPr>
              <a:t>sometimes eats a small amount of food, but never cleans his plate. When he falls out of his chair, Mom and Dad take turns physically putting him back in it.  His siblings laugh when his parents attempt to put him back  in the chair.  Once dinner is finished, Donny and his siblings are dismissed from the table and everyone watches TV while eating dessert.</a:t>
            </a:r>
          </a:p>
        </p:txBody>
      </p:sp>
      <p:sp>
        <p:nvSpPr>
          <p:cNvPr id="67587" name="Rectangle 4"/>
          <p:cNvSpPr>
            <a:spLocks noGrp="1" noChangeArrowheads="1"/>
          </p:cNvSpPr>
          <p:nvPr>
            <p:ph sz="quarter" idx="14"/>
          </p:nvPr>
        </p:nvSpPr>
        <p:spPr>
          <a:xfrm>
            <a:off x="4648200" y="1446126"/>
            <a:ext cx="4361329" cy="4114800"/>
          </a:xfrm>
        </p:spPr>
        <p:txBody>
          <a:bodyPr>
            <a:noAutofit/>
          </a:bodyPr>
          <a:lstStyle/>
          <a:p>
            <a:pPr eaLnBrk="1" hangingPunct="1"/>
            <a:r>
              <a:rPr lang="en-US" sz="2100" dirty="0">
                <a:solidFill>
                  <a:srgbClr val="800000"/>
                </a:solidFill>
              </a:rPr>
              <a:t>Margery is very good at making her bed and taking her laundry downstairs by herself.  She knows that she is required to do this every Friday afternoon.  Sometimes she does it without reminders. But most of the time, her mother has to remind her and tell her the steps she has to follow to complete the task.  While her mother is telling her what she needs to do, Margery begins to cry and tell her mother to go away. When her mother goes away, Margery finds an activity to entertain herself in her room.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838200" y="2362200"/>
            <a:ext cx="7772400" cy="4114800"/>
          </a:xfrm>
        </p:spPr>
        <p:txBody>
          <a:bodyPr rtlCol="0">
            <a:normAutofit/>
          </a:bodyPr>
          <a:lstStyle/>
          <a:p>
            <a:pPr marL="274320" indent="-274320" eaLnBrk="1" fontAlgn="auto" hangingPunct="1">
              <a:lnSpc>
                <a:spcPct val="120000"/>
              </a:lnSpc>
              <a:spcAft>
                <a:spcPts val="0"/>
              </a:spcAft>
              <a:buFont typeface="Symbol" pitchFamily="18" charset="2"/>
              <a:buChar char=""/>
              <a:defRPr/>
            </a:pPr>
            <a:r>
              <a:rPr lang="en-US" sz="2800" dirty="0">
                <a:solidFill>
                  <a:srgbClr val="FF0000"/>
                </a:solidFill>
                <a:effectLst>
                  <a:outerShdw blurRad="38100" dist="38100" dir="2700000" algn="tl">
                    <a:srgbClr val="DDDDDD"/>
                  </a:outerShdw>
                </a:effectLst>
                <a:latin typeface="Comic Sans MS" charset="0"/>
                <a:ea typeface="+mn-ea"/>
                <a:cs typeface="+mn-cs"/>
              </a:rPr>
              <a:t>Watch this video segment…</a:t>
            </a:r>
          </a:p>
          <a:p>
            <a:pPr marL="274320" indent="-274320" eaLnBrk="1" fontAlgn="auto" hangingPunct="1">
              <a:lnSpc>
                <a:spcPct val="120000"/>
              </a:lnSpc>
              <a:spcAft>
                <a:spcPts val="0"/>
              </a:spcAft>
              <a:buFont typeface="Symbol" pitchFamily="18" charset="2"/>
              <a:buChar char=""/>
              <a:defRPr/>
            </a:pPr>
            <a:r>
              <a:rPr lang="en-US" sz="2800" dirty="0">
                <a:solidFill>
                  <a:srgbClr val="FF0000"/>
                </a:solidFill>
                <a:effectLst>
                  <a:outerShdw blurRad="38100" dist="38100" dir="2700000" algn="tl">
                    <a:srgbClr val="DDDDDD"/>
                  </a:outerShdw>
                </a:effectLst>
                <a:latin typeface="Comic Sans MS" charset="0"/>
                <a:ea typeface="+mn-ea"/>
                <a:cs typeface="+mn-cs"/>
              </a:rPr>
              <a:t>Record all of the behaviors you see occurring</a:t>
            </a:r>
          </a:p>
          <a:p>
            <a:pPr marL="274320" indent="-274320" eaLnBrk="1" fontAlgn="auto" hangingPunct="1">
              <a:lnSpc>
                <a:spcPct val="120000"/>
              </a:lnSpc>
              <a:spcAft>
                <a:spcPts val="0"/>
              </a:spcAft>
              <a:buFont typeface="Symbol" pitchFamily="18" charset="2"/>
              <a:buChar char=""/>
              <a:defRPr/>
            </a:pPr>
            <a:r>
              <a:rPr lang="en-US" sz="2800" dirty="0">
                <a:solidFill>
                  <a:srgbClr val="FF0000"/>
                </a:solidFill>
                <a:effectLst>
                  <a:outerShdw blurRad="38100" dist="38100" dir="2700000" algn="tl">
                    <a:srgbClr val="DDDDDD"/>
                  </a:outerShdw>
                </a:effectLst>
                <a:latin typeface="Comic Sans MS" charset="0"/>
                <a:ea typeface="+mn-ea"/>
                <a:cs typeface="+mn-cs"/>
              </a:rPr>
              <a:t>What are the Antecedents to those behaviors?</a:t>
            </a:r>
          </a:p>
          <a:p>
            <a:pPr marL="274320" indent="-274320" eaLnBrk="1" fontAlgn="auto" hangingPunct="1">
              <a:lnSpc>
                <a:spcPct val="120000"/>
              </a:lnSpc>
              <a:spcAft>
                <a:spcPts val="0"/>
              </a:spcAft>
              <a:buFont typeface="Symbol" pitchFamily="18" charset="2"/>
              <a:buChar char=""/>
              <a:defRPr/>
            </a:pPr>
            <a:r>
              <a:rPr lang="en-US" sz="2800" dirty="0" smtClean="0">
                <a:solidFill>
                  <a:srgbClr val="FF0000"/>
                </a:solidFill>
                <a:effectLst>
                  <a:outerShdw blurRad="38100" dist="38100" dir="2700000" algn="tl">
                    <a:srgbClr val="DDDDDD"/>
                  </a:outerShdw>
                </a:effectLst>
                <a:latin typeface="Comic Sans MS" charset="0"/>
                <a:ea typeface="+mn-ea"/>
                <a:cs typeface="+mn-cs"/>
              </a:rPr>
              <a:t>Lets </a:t>
            </a:r>
            <a:r>
              <a:rPr lang="en-US" sz="2800" dirty="0">
                <a:solidFill>
                  <a:srgbClr val="FF0000"/>
                </a:solidFill>
                <a:effectLst>
                  <a:outerShdw blurRad="38100" dist="38100" dir="2700000" algn="tl">
                    <a:srgbClr val="DDDDDD"/>
                  </a:outerShdw>
                </a:effectLst>
                <a:latin typeface="Comic Sans MS" charset="0"/>
                <a:ea typeface="+mn-ea"/>
                <a:cs typeface="+mn-cs"/>
              </a:rPr>
              <a:t>discuss after the video</a:t>
            </a:r>
          </a:p>
        </p:txBody>
      </p:sp>
      <p:sp>
        <p:nvSpPr>
          <p:cNvPr id="3891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b="1">
                <a:solidFill>
                  <a:srgbClr val="FF0000"/>
                </a:solidFill>
                <a:effectLst>
                  <a:outerShdw blurRad="38100" dist="38100" dir="2700000" algn="tl">
                    <a:srgbClr val="DDDDDD"/>
                  </a:outerShdw>
                </a:effectLst>
                <a:latin typeface="Comic Sans MS" charset="0"/>
                <a:ea typeface="+mj-ea"/>
                <a:cs typeface="+mj-cs"/>
              </a:rPr>
              <a:t>Now practice with this video segment</a:t>
            </a:r>
            <a:endParaRPr lang="en-US" b="1">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p:cNvSpPr>
            <a:spLocks noGrp="1"/>
          </p:cNvSpPr>
          <p:nvPr>
            <p:ph type="title"/>
          </p:nvPr>
        </p:nvSpPr>
        <p:spPr/>
        <p:txBody>
          <a:bodyPr/>
          <a:lstStyle/>
          <a:p>
            <a:r>
              <a:rPr lang="en-US" b="1" dirty="0">
                <a:latin typeface="Comic Sans MS"/>
                <a:cs typeface="Comic Sans MS"/>
              </a:rPr>
              <a:t>Video to Analyze Your ABC’s</a:t>
            </a:r>
          </a:p>
        </p:txBody>
      </p:sp>
      <p:sp>
        <p:nvSpPr>
          <p:cNvPr id="2" name="Content Placeholder 1"/>
          <p:cNvSpPr>
            <a:spLocks noGrp="1"/>
          </p:cNvSpPr>
          <p:nvPr>
            <p:ph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3"/>
          <p:cNvSpPr>
            <a:spLocks noGrp="1" noChangeArrowheads="1"/>
          </p:cNvSpPr>
          <p:nvPr>
            <p:ph idx="1"/>
          </p:nvPr>
        </p:nvSpPr>
        <p:spPr>
          <a:xfrm>
            <a:off x="762000" y="1981200"/>
            <a:ext cx="7408863" cy="4495800"/>
          </a:xfrm>
        </p:spPr>
        <p:txBody>
          <a:bodyPr>
            <a:normAutofit lnSpcReduction="10000"/>
          </a:bodyPr>
          <a:lstStyle/>
          <a:p>
            <a:pPr eaLnBrk="1" hangingPunct="1">
              <a:buFont typeface="Monotype Sorts" charset="0"/>
              <a:buNone/>
            </a:pPr>
            <a:r>
              <a:rPr lang="en-US" sz="2800">
                <a:solidFill>
                  <a:srgbClr val="800000"/>
                </a:solidFill>
                <a:latin typeface="Comic Sans MS" charset="0"/>
              </a:rPr>
              <a:t>Where                   S.O. M.         View more </a:t>
            </a:r>
          </a:p>
          <a:p>
            <a:pPr eaLnBrk="1" hangingPunct="1">
              <a:buFont typeface="Monotype Sorts" charset="0"/>
              <a:buNone/>
            </a:pPr>
            <a:r>
              <a:rPr lang="en-US" sz="2800">
                <a:solidFill>
                  <a:srgbClr val="800000"/>
                </a:solidFill>
                <a:latin typeface="Comic Sans MS" charset="0"/>
              </a:rPr>
              <a:t>                                                    of the </a:t>
            </a:r>
          </a:p>
          <a:p>
            <a:pPr eaLnBrk="1" hangingPunct="1">
              <a:buFont typeface="Monotype Sorts" charset="0"/>
              <a:buNone/>
            </a:pPr>
            <a:r>
              <a:rPr lang="en-US" sz="2800">
                <a:solidFill>
                  <a:srgbClr val="800000"/>
                </a:solidFill>
                <a:latin typeface="Comic Sans MS" charset="0"/>
              </a:rPr>
              <a:t>When                                           video and</a:t>
            </a:r>
          </a:p>
          <a:p>
            <a:pPr eaLnBrk="1" hangingPunct="1">
              <a:buFont typeface="Monotype Sorts" charset="0"/>
              <a:buNone/>
            </a:pPr>
            <a:r>
              <a:rPr lang="en-US" sz="2800">
                <a:solidFill>
                  <a:srgbClr val="800000"/>
                </a:solidFill>
                <a:latin typeface="Comic Sans MS" charset="0"/>
              </a:rPr>
              <a:t>                                                    then discuss</a:t>
            </a:r>
          </a:p>
          <a:p>
            <a:pPr eaLnBrk="1" hangingPunct="1">
              <a:buFont typeface="Monotype Sorts" charset="0"/>
              <a:buNone/>
            </a:pPr>
            <a:r>
              <a:rPr lang="en-US" sz="2800">
                <a:solidFill>
                  <a:srgbClr val="800000"/>
                </a:solidFill>
                <a:latin typeface="Comic Sans MS" charset="0"/>
              </a:rPr>
              <a:t>With Whom</a:t>
            </a:r>
          </a:p>
          <a:p>
            <a:pPr eaLnBrk="1" hangingPunct="1">
              <a:buFont typeface="Monotype Sorts" charset="0"/>
              <a:buNone/>
            </a:pPr>
            <a:endParaRPr lang="en-US" sz="2800">
              <a:solidFill>
                <a:srgbClr val="800000"/>
              </a:solidFill>
              <a:latin typeface="Comic Sans MS" charset="0"/>
            </a:endParaRPr>
          </a:p>
          <a:p>
            <a:pPr eaLnBrk="1" hangingPunct="1">
              <a:buFont typeface="Monotype Sorts" charset="0"/>
              <a:buNone/>
            </a:pPr>
            <a:r>
              <a:rPr lang="en-US" sz="2800">
                <a:solidFill>
                  <a:srgbClr val="800000"/>
                </a:solidFill>
                <a:latin typeface="Comic Sans MS" charset="0"/>
              </a:rPr>
              <a:t>Under What Demand</a:t>
            </a:r>
          </a:p>
          <a:p>
            <a:pPr eaLnBrk="1" hangingPunct="1">
              <a:buFont typeface="Monotype Sorts" charset="0"/>
              <a:buNone/>
            </a:pPr>
            <a:r>
              <a:rPr lang="en-US" sz="2800">
                <a:solidFill>
                  <a:srgbClr val="800000"/>
                </a:solidFill>
                <a:latin typeface="Comic Sans MS" charset="0"/>
              </a:rPr>
              <a:t>OTHER</a:t>
            </a:r>
          </a:p>
        </p:txBody>
      </p:sp>
      <p:sp>
        <p:nvSpPr>
          <p:cNvPr id="39938" name="Rectangle 2"/>
          <p:cNvSpPr>
            <a:spLocks noGrp="1" noChangeArrowheads="1"/>
          </p:cNvSpPr>
          <p:nvPr>
            <p:ph type="title"/>
          </p:nvPr>
        </p:nvSpPr>
        <p:spPr/>
        <p:txBody>
          <a:bodyPr rtlCol="0">
            <a:normAutofit/>
          </a:bodyPr>
          <a:lstStyle/>
          <a:p>
            <a:pPr algn="l" eaLnBrk="1" fontAlgn="auto" hangingPunct="1">
              <a:spcAft>
                <a:spcPts val="0"/>
              </a:spcAft>
              <a:defRPr/>
            </a:pPr>
            <a:r>
              <a:rPr lang="en-US" b="1" dirty="0" smtClean="0">
                <a:solidFill>
                  <a:srgbClr val="800000"/>
                </a:solidFill>
                <a:effectLst>
                  <a:outerShdw blurRad="38100" dist="38100" dir="2700000" algn="tl">
                    <a:srgbClr val="DDDDDD"/>
                  </a:outerShdw>
                </a:effectLst>
                <a:latin typeface="Comic Sans MS" charset="0"/>
                <a:ea typeface="+mj-ea"/>
                <a:cs typeface="+mj-cs"/>
              </a:rPr>
              <a:t>   A           B         C</a:t>
            </a:r>
            <a:endParaRPr lang="en-US" b="1" dirty="0">
              <a:solidFill>
                <a:srgbClr val="800000"/>
              </a:solidFill>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
          <p:cNvSpPr>
            <a:spLocks noGrp="1" noChangeArrowheads="1"/>
          </p:cNvSpPr>
          <p:nvPr>
            <p:ph idx="1"/>
          </p:nvPr>
        </p:nvSpPr>
        <p:spPr>
          <a:xfrm>
            <a:off x="990600" y="1828800"/>
            <a:ext cx="7848600" cy="3451225"/>
          </a:xfrm>
        </p:spPr>
        <p:txBody>
          <a:bodyPr>
            <a:normAutofit fontScale="92500" lnSpcReduction="10000"/>
          </a:bodyPr>
          <a:lstStyle/>
          <a:p>
            <a:pPr algn="ctr" eaLnBrk="1" hangingPunct="1">
              <a:buFont typeface="Monotype Sorts" charset="0"/>
              <a:buNone/>
            </a:pPr>
            <a:r>
              <a:rPr lang="en-US">
                <a:solidFill>
                  <a:schemeClr val="accent1"/>
                </a:solidFill>
                <a:latin typeface="Comic Sans MS" charset="0"/>
              </a:rPr>
              <a:t>                                                          </a:t>
            </a:r>
            <a:r>
              <a:rPr lang="en-US">
                <a:solidFill>
                  <a:srgbClr val="800000"/>
                </a:solidFill>
                <a:latin typeface="Comic Sans MS" charset="0"/>
              </a:rPr>
              <a:t>Consequences</a:t>
            </a:r>
          </a:p>
          <a:p>
            <a:pPr algn="ctr" eaLnBrk="1" hangingPunct="1">
              <a:buFont typeface="Monotype Sorts" charset="0"/>
              <a:buNone/>
            </a:pPr>
            <a:r>
              <a:rPr lang="en-US">
                <a:solidFill>
                  <a:srgbClr val="800000"/>
                </a:solidFill>
                <a:latin typeface="Comic Sans MS" charset="0"/>
              </a:rPr>
              <a:t>                                        </a:t>
            </a:r>
            <a:r>
              <a:rPr lang="en-US" sz="2800">
                <a:solidFill>
                  <a:srgbClr val="800000"/>
                </a:solidFill>
                <a:latin typeface="Comic Sans MS" charset="0"/>
              </a:rPr>
              <a:t>                What was </a:t>
            </a:r>
          </a:p>
          <a:p>
            <a:pPr algn="ctr" eaLnBrk="1" hangingPunct="1">
              <a:buFont typeface="Monotype Sorts" charset="0"/>
              <a:buNone/>
            </a:pPr>
            <a:r>
              <a:rPr lang="en-US">
                <a:solidFill>
                  <a:srgbClr val="800000"/>
                </a:solidFill>
                <a:latin typeface="Comic Sans MS" charset="0"/>
              </a:rPr>
              <a:t>                                                        </a:t>
            </a:r>
            <a:r>
              <a:rPr lang="en-US" sz="2800">
                <a:solidFill>
                  <a:srgbClr val="800000"/>
                </a:solidFill>
                <a:latin typeface="Comic Sans MS" charset="0"/>
              </a:rPr>
              <a:t>increasing or</a:t>
            </a:r>
          </a:p>
          <a:p>
            <a:pPr algn="ctr" eaLnBrk="1" hangingPunct="1">
              <a:buFont typeface="Monotype Sorts" charset="0"/>
              <a:buNone/>
            </a:pPr>
            <a:r>
              <a:rPr lang="en-US" sz="2800">
                <a:solidFill>
                  <a:srgbClr val="800000"/>
                </a:solidFill>
                <a:latin typeface="Comic Sans MS" charset="0"/>
              </a:rPr>
              <a:t>                                               maintaining the</a:t>
            </a:r>
          </a:p>
          <a:p>
            <a:pPr algn="ctr" eaLnBrk="1" hangingPunct="1">
              <a:buFont typeface="Monotype Sorts" charset="0"/>
              <a:buNone/>
            </a:pPr>
            <a:r>
              <a:rPr lang="en-US" sz="2800">
                <a:solidFill>
                  <a:srgbClr val="800000"/>
                </a:solidFill>
                <a:latin typeface="Comic Sans MS" charset="0"/>
              </a:rPr>
              <a:t>                                               behavior?</a:t>
            </a:r>
          </a:p>
          <a:p>
            <a:pPr eaLnBrk="1" hangingPunct="1">
              <a:buFont typeface="Monotype Sorts" charset="0"/>
              <a:buNone/>
            </a:pPr>
            <a:endParaRPr lang="en-US" sz="2800">
              <a:solidFill>
                <a:srgbClr val="800000"/>
              </a:solidFill>
              <a:latin typeface="Comic Sans MS" charset="0"/>
            </a:endParaRPr>
          </a:p>
          <a:p>
            <a:pPr algn="ctr" eaLnBrk="1" hangingPunct="1">
              <a:buFont typeface="Monotype Sorts" charset="0"/>
              <a:buNone/>
            </a:pPr>
            <a:r>
              <a:rPr lang="en-US" sz="2800" b="1">
                <a:solidFill>
                  <a:srgbClr val="800000"/>
                </a:solidFill>
                <a:latin typeface="Comic Sans MS" charset="0"/>
              </a:rPr>
              <a:t>WHAT IS THE FUNCTION OF JOSHUA</a:t>
            </a:r>
            <a:r>
              <a:rPr lang="ja-JP" altLang="en-US" sz="2800" b="1">
                <a:solidFill>
                  <a:srgbClr val="800000"/>
                </a:solidFill>
                <a:latin typeface="Arial" charset="0"/>
                <a:ea typeface="HGP明朝E" charset="0"/>
                <a:cs typeface="HGP明朝E" charset="0"/>
              </a:rPr>
              <a:t>’</a:t>
            </a:r>
            <a:r>
              <a:rPr lang="en-US" altLang="ja-JP" sz="2800" b="1">
                <a:solidFill>
                  <a:srgbClr val="800000"/>
                </a:solidFill>
                <a:latin typeface="Comic Sans MS" charset="0"/>
              </a:rPr>
              <a:t>s BEHAVIOR?</a:t>
            </a:r>
            <a:endParaRPr lang="en-US" b="1">
              <a:solidFill>
                <a:srgbClr val="800000"/>
              </a:solidFill>
              <a:latin typeface="Comic Sans MS" charset="0"/>
            </a:endParaRPr>
          </a:p>
        </p:txBody>
      </p:sp>
      <p:sp>
        <p:nvSpPr>
          <p:cNvPr id="40962" name="Rectangle 2"/>
          <p:cNvSpPr>
            <a:spLocks noGrp="1" noChangeArrowheads="1"/>
          </p:cNvSpPr>
          <p:nvPr>
            <p:ph type="title"/>
          </p:nvPr>
        </p:nvSpPr>
        <p:spPr/>
        <p:txBody>
          <a:bodyPr rtlCol="0">
            <a:normAutofit/>
          </a:bodyPr>
          <a:lstStyle/>
          <a:p>
            <a:pPr eaLnBrk="1" fontAlgn="auto" hangingPunct="1">
              <a:spcAft>
                <a:spcPts val="0"/>
              </a:spcAft>
              <a:defRPr/>
            </a:pPr>
            <a:r>
              <a:rPr lang="en-US" b="1" dirty="0">
                <a:solidFill>
                  <a:srgbClr val="800000"/>
                </a:solidFill>
                <a:effectLst>
                  <a:outerShdw blurRad="38100" dist="38100" dir="2700000" algn="tl">
                    <a:srgbClr val="DDDDDD"/>
                  </a:outerShdw>
                </a:effectLst>
                <a:latin typeface="Comic Sans MS" charset="0"/>
                <a:ea typeface="+mj-ea"/>
                <a:cs typeface="+mj-cs"/>
              </a:rPr>
              <a:t>A          </a:t>
            </a:r>
            <a:r>
              <a:rPr lang="en-US" b="1" dirty="0" smtClean="0">
                <a:solidFill>
                  <a:srgbClr val="800000"/>
                </a:solidFill>
                <a:effectLst>
                  <a:outerShdw blurRad="38100" dist="38100" dir="2700000" algn="tl">
                    <a:srgbClr val="DDDDDD"/>
                  </a:outerShdw>
                </a:effectLst>
                <a:latin typeface="Comic Sans MS" charset="0"/>
                <a:ea typeface="+mj-ea"/>
                <a:cs typeface="+mj-cs"/>
              </a:rPr>
              <a:t>B            </a:t>
            </a:r>
            <a:r>
              <a:rPr lang="en-US" b="1" dirty="0">
                <a:solidFill>
                  <a:srgbClr val="800000"/>
                </a:solidFill>
                <a:effectLst>
                  <a:outerShdw blurRad="38100" dist="38100" dir="2700000" algn="tl">
                    <a:srgbClr val="DDDDDD"/>
                  </a:outerShdw>
                </a:effectLst>
                <a:latin typeface="Comic Sans MS" charset="0"/>
                <a:ea typeface="+mj-ea"/>
                <a:cs typeface="+mj-cs"/>
              </a:rPr>
              <a:t>C</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342900"/>
            <a:ext cx="8229600" cy="1104900"/>
          </a:xfrm>
        </p:spPr>
        <p:txBody>
          <a:bodyPr rtlCol="0">
            <a:noAutofit/>
          </a:bodyPr>
          <a:lstStyle/>
          <a:p>
            <a:pPr eaLnBrk="1" fontAlgn="auto" hangingPunct="1">
              <a:spcAft>
                <a:spcPts val="0"/>
              </a:spcAft>
              <a:defRPr/>
            </a:pPr>
            <a:r>
              <a:rPr lang="en-US" b="1" dirty="0">
                <a:effectLst>
                  <a:outerShdw blurRad="38100" dist="38100" dir="2700000" algn="tl">
                    <a:srgbClr val="DDDDDD"/>
                  </a:outerShdw>
                </a:effectLst>
                <a:latin typeface="Comic Sans MS" charset="0"/>
                <a:ea typeface="+mj-ea"/>
                <a:cs typeface="+mj-cs"/>
              </a:rPr>
              <a:t>Prevention as the key to success</a:t>
            </a:r>
          </a:p>
        </p:txBody>
      </p:sp>
      <p:sp>
        <p:nvSpPr>
          <p:cNvPr id="41987" name="Rectangle 3"/>
          <p:cNvSpPr>
            <a:spLocks noGrp="1" noChangeArrowheads="1"/>
          </p:cNvSpPr>
          <p:nvPr>
            <p:ph type="body" sz="half" idx="1"/>
          </p:nvPr>
        </p:nvSpPr>
        <p:spPr>
          <a:xfrm>
            <a:off x="381000" y="2209800"/>
            <a:ext cx="3810000" cy="4114800"/>
          </a:xfrm>
        </p:spPr>
        <p:txBody>
          <a:bodyPr rtlCol="0">
            <a:normAutofit lnSpcReduction="10000"/>
          </a:bodyPr>
          <a:lstStyle/>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When attempting to decrease behavior problems, prevention is the key</a:t>
            </a: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Rearranging antecedents can prevent behavior problems from occurring.</a:t>
            </a:r>
          </a:p>
        </p:txBody>
      </p:sp>
      <p:graphicFrame>
        <p:nvGraphicFramePr>
          <p:cNvPr id="73731" name="Object 4"/>
          <p:cNvGraphicFramePr>
            <a:graphicFrameLocks noGrp="1" noChangeAspect="1"/>
          </p:cNvGraphicFramePr>
          <p:nvPr>
            <p:ph type="clipArt" sz="half" idx="2"/>
          </p:nvPr>
        </p:nvGraphicFramePr>
        <p:xfrm>
          <a:off x="4800600" y="2195513"/>
          <a:ext cx="3808413" cy="3228975"/>
        </p:xfrm>
        <a:graphic>
          <a:graphicData uri="http://schemas.openxmlformats.org/presentationml/2006/ole">
            <mc:AlternateContent xmlns:mc="http://schemas.openxmlformats.org/markup-compatibility/2006">
              <mc:Choice xmlns:v="urn:schemas-microsoft-com:vml" Requires="v">
                <p:oleObj spid="_x0000_s60432" name="ClipArt" r:id="rId3" imgW="4090657" imgH="3468986" progId="MS_ClipArt_Gallery.2">
                  <p:embed/>
                </p:oleObj>
              </mc:Choice>
              <mc:Fallback>
                <p:oleObj name="ClipArt" r:id="rId3" imgW="4090657" imgH="3468986" progId="MS_ClipArt_Gallery.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195513"/>
                        <a:ext cx="3808413"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r>
              <a:rPr lang="en-US" sz="3600">
                <a:solidFill>
                  <a:schemeClr val="tx1"/>
                </a:solidFill>
                <a:latin typeface="Comic Sans MS" charset="0"/>
              </a:rPr>
              <a:t>What would you have done differently from Joshua</a:t>
            </a:r>
            <a:r>
              <a:rPr lang="ja-JP" altLang="en-US" sz="3600">
                <a:solidFill>
                  <a:schemeClr val="tx1"/>
                </a:solidFill>
                <a:latin typeface="Arial" charset="0"/>
                <a:ea typeface="HGP明朝E" charset="0"/>
                <a:cs typeface="HGP明朝E" charset="0"/>
              </a:rPr>
              <a:t>’</a:t>
            </a:r>
            <a:r>
              <a:rPr lang="en-US" altLang="ja-JP" sz="3600">
                <a:solidFill>
                  <a:schemeClr val="tx1"/>
                </a:solidFill>
                <a:latin typeface="Comic Sans MS" charset="0"/>
              </a:rPr>
              <a:t>s mother?</a:t>
            </a:r>
            <a:endParaRPr lang="en-US">
              <a:solidFill>
                <a:schemeClr val="accent1"/>
              </a:solidFill>
              <a:latin typeface="Comic Sans MS" charset="0"/>
            </a:endParaRPr>
          </a:p>
        </p:txBody>
      </p:sp>
      <p:sp>
        <p:nvSpPr>
          <p:cNvPr id="74754" name="Rectangle 3"/>
          <p:cNvSpPr>
            <a:spLocks noGrp="1" noChangeArrowheads="1"/>
          </p:cNvSpPr>
          <p:nvPr>
            <p:ph sz="quarter" idx="13"/>
          </p:nvPr>
        </p:nvSpPr>
        <p:spPr>
          <a:xfrm>
            <a:off x="676275" y="2679700"/>
            <a:ext cx="3822700" cy="3446463"/>
          </a:xfrm>
        </p:spPr>
        <p:txBody>
          <a:bodyPr/>
          <a:lstStyle/>
          <a:p>
            <a:pPr eaLnBrk="1" hangingPunct="1"/>
            <a:r>
              <a:rPr lang="en-US">
                <a:latin typeface="Comic Sans MS" charset="0"/>
              </a:rPr>
              <a:t>Put Joshua on the floor - can</a:t>
            </a:r>
            <a:r>
              <a:rPr lang="ja-JP" altLang="en-US">
                <a:latin typeface="Arial" charset="0"/>
                <a:ea typeface="HGP明朝E" charset="0"/>
                <a:cs typeface="HGP明朝E" charset="0"/>
              </a:rPr>
              <a:t>’</a:t>
            </a:r>
            <a:r>
              <a:rPr lang="en-US" altLang="ja-JP">
                <a:latin typeface="Comic Sans MS" charset="0"/>
              </a:rPr>
              <a:t>t lay on the bed, if not on the bed</a:t>
            </a:r>
          </a:p>
          <a:p>
            <a:pPr eaLnBrk="1" hangingPunct="1"/>
            <a:r>
              <a:rPr lang="en-US">
                <a:latin typeface="Comic Sans MS" charset="0"/>
              </a:rPr>
              <a:t>Ask Joshua what he wants as a reward when he is done and keep reinforcers out of reach</a:t>
            </a:r>
          </a:p>
        </p:txBody>
      </p:sp>
      <p:sp>
        <p:nvSpPr>
          <p:cNvPr id="74755" name="Rectangle 4"/>
          <p:cNvSpPr>
            <a:spLocks noGrp="1" noChangeArrowheads="1"/>
          </p:cNvSpPr>
          <p:nvPr>
            <p:ph sz="quarter" idx="14"/>
          </p:nvPr>
        </p:nvSpPr>
        <p:spPr>
          <a:xfrm>
            <a:off x="4645025" y="2679700"/>
            <a:ext cx="3822700" cy="3446463"/>
          </a:xfrm>
        </p:spPr>
        <p:txBody>
          <a:bodyPr/>
          <a:lstStyle/>
          <a:p>
            <a:pPr eaLnBrk="1" hangingPunct="1"/>
            <a:r>
              <a:rPr lang="en-US">
                <a:latin typeface="Comic Sans MS" charset="0"/>
              </a:rPr>
              <a:t>Simplify instructions</a:t>
            </a:r>
          </a:p>
          <a:p>
            <a:pPr eaLnBrk="1" hangingPunct="1"/>
            <a:r>
              <a:rPr lang="en-US">
                <a:latin typeface="Comic Sans MS" charset="0"/>
              </a:rPr>
              <a:t>Do one skill at a time</a:t>
            </a:r>
          </a:p>
          <a:p>
            <a:pPr eaLnBrk="1" hangingPunct="1"/>
            <a:r>
              <a:rPr lang="en-US">
                <a:latin typeface="Comic Sans MS" charset="0"/>
              </a:rPr>
              <a:t>Use instructional tone of voice</a:t>
            </a:r>
          </a:p>
          <a:p>
            <a:pPr eaLnBrk="1" hangingPunct="1"/>
            <a:r>
              <a:rPr lang="en-US">
                <a:latin typeface="Comic Sans MS" charset="0"/>
              </a:rPr>
              <a:t>Encourage independence and praise efforts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ctrTitle"/>
          </p:nvPr>
        </p:nvSpPr>
        <p:spPr>
          <a:xfrm>
            <a:off x="762000" y="1143000"/>
            <a:ext cx="7772400" cy="1779588"/>
          </a:xfrm>
        </p:spPr>
        <p:txBody>
          <a:bodyPr>
            <a:normAutofit fontScale="90000"/>
          </a:bodyPr>
          <a:lstStyle/>
          <a:p>
            <a:pPr eaLnBrk="1" hangingPunct="1">
              <a:defRPr/>
            </a:pPr>
            <a:r>
              <a:rPr lang="en-US" sz="4800" dirty="0" smtClean="0">
                <a:solidFill>
                  <a:srgbClr val="800000"/>
                </a:solidFill>
                <a:latin typeface="Comic Sans MS" charset="0"/>
              </a:rPr>
              <a:t>Let</a:t>
            </a:r>
            <a:r>
              <a:rPr lang="en-US" sz="4800" dirty="0" smtClean="0">
                <a:solidFill>
                  <a:srgbClr val="800000"/>
                </a:solidFill>
                <a:latin typeface="Arial" charset="0"/>
                <a:ea typeface="HGP明朝E" charset="0"/>
                <a:cs typeface="HGP明朝E" charset="0"/>
              </a:rPr>
              <a:t>’</a:t>
            </a:r>
            <a:r>
              <a:rPr lang="en-US" altLang="ja-JP" sz="4800" dirty="0" smtClean="0">
                <a:solidFill>
                  <a:srgbClr val="800000"/>
                </a:solidFill>
                <a:latin typeface="Comic Sans MS" charset="0"/>
              </a:rPr>
              <a:t>s </a:t>
            </a:r>
            <a:r>
              <a:rPr lang="en-US" altLang="ja-JP" sz="4800" dirty="0">
                <a:solidFill>
                  <a:srgbClr val="800000"/>
                </a:solidFill>
                <a:latin typeface="Comic Sans MS" charset="0"/>
              </a:rPr>
              <a:t>see if your recommendations were right</a:t>
            </a:r>
            <a:endParaRPr lang="en-US" dirty="0">
              <a:solidFill>
                <a:srgbClr val="800000"/>
              </a:solidFill>
              <a:latin typeface="Comic Sans MS" charset="0"/>
            </a:endParaRPr>
          </a:p>
        </p:txBody>
      </p:sp>
      <p:sp>
        <p:nvSpPr>
          <p:cNvPr id="76802" name="Rectangle 3"/>
          <p:cNvSpPr>
            <a:spLocks noGrp="1" noChangeArrowheads="1"/>
          </p:cNvSpPr>
          <p:nvPr>
            <p:ph type="subTitle" idx="1"/>
          </p:nvPr>
        </p:nvSpPr>
        <p:spPr>
          <a:xfrm>
            <a:off x="685800" y="3657600"/>
            <a:ext cx="7924800" cy="1473200"/>
          </a:xfrm>
        </p:spPr>
        <p:txBody>
          <a:bodyPr/>
          <a:lstStyle/>
          <a:p>
            <a:pPr eaLnBrk="1" hangingPunct="1"/>
            <a:r>
              <a:rPr lang="en-US" sz="2400">
                <a:solidFill>
                  <a:srgbClr val="000090"/>
                </a:solidFill>
                <a:latin typeface="Comic Sans MS" charset="0"/>
              </a:rPr>
              <a:t>Remember that PREVENTION is the key to success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871538" y="2133600"/>
            <a:ext cx="7408862" cy="4419600"/>
          </a:xfrm>
        </p:spPr>
        <p:txBody>
          <a:bodyPr rtlCol="0">
            <a:normAutofit fontScale="92500" lnSpcReduction="20000"/>
          </a:bodyPr>
          <a:lstStyle/>
          <a:p>
            <a:pPr marL="274320" indent="-274320" eaLnBrk="1" fontAlgn="auto" hangingPunct="1">
              <a:lnSpc>
                <a:spcPct val="120000"/>
              </a:lnSpc>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Planned Ignoring</a:t>
            </a:r>
            <a:r>
              <a:rPr lang="en-US" sz="2800" dirty="0">
                <a:effectLst>
                  <a:outerShdw blurRad="38100" dist="38100" dir="2700000" algn="tl">
                    <a:srgbClr val="DDDDDD"/>
                  </a:outerShdw>
                </a:effectLst>
                <a:latin typeface="Comic Sans MS" charset="0"/>
                <a:ea typeface="+mn-ea"/>
                <a:cs typeface="+mn-cs"/>
              </a:rPr>
              <a:t> </a:t>
            </a:r>
            <a:r>
              <a:rPr lang="en-US" sz="2800" dirty="0" smtClean="0">
                <a:effectLst>
                  <a:outerShdw blurRad="38100" dist="38100" dir="2700000" algn="tl">
                    <a:srgbClr val="DDDDDD"/>
                  </a:outerShdw>
                </a:effectLst>
                <a:latin typeface="Comic Sans MS" charset="0"/>
                <a:ea typeface="+mn-ea"/>
                <a:cs typeface="+mn-cs"/>
              </a:rPr>
              <a:t>– </a:t>
            </a:r>
          </a:p>
          <a:p>
            <a:pPr marL="303213" lvl="1" indent="0" eaLnBrk="1" fontAlgn="auto" hangingPunct="1">
              <a:lnSpc>
                <a:spcPct val="120000"/>
              </a:lnSpc>
              <a:spcAft>
                <a:spcPts val="0"/>
              </a:spcAft>
              <a:buFont typeface="Symbol" charset="0"/>
              <a:buNone/>
              <a:defRPr/>
            </a:pPr>
            <a:r>
              <a:rPr lang="en-US" sz="2600" dirty="0" smtClean="0">
                <a:effectLst>
                  <a:outerShdw blurRad="38100" dist="38100" dir="2700000" algn="tl">
                    <a:srgbClr val="DDDDDD"/>
                  </a:outerShdw>
                </a:effectLst>
                <a:latin typeface="Comic Sans MS" charset="0"/>
                <a:ea typeface="+mn-ea"/>
              </a:rPr>
              <a:t>removing </a:t>
            </a:r>
            <a:r>
              <a:rPr lang="en-US" sz="2600" dirty="0">
                <a:effectLst>
                  <a:outerShdw blurRad="38100" dist="38100" dir="2700000" algn="tl">
                    <a:srgbClr val="DDDDDD"/>
                  </a:outerShdw>
                </a:effectLst>
                <a:latin typeface="Comic Sans MS" charset="0"/>
                <a:ea typeface="+mn-ea"/>
              </a:rPr>
              <a:t>all eye contact, body proximity, physical contact and refraining from discussing child</a:t>
            </a:r>
          </a:p>
          <a:p>
            <a:pPr marL="274320" indent="-274320" eaLnBrk="1" fontAlgn="auto" hangingPunct="1">
              <a:lnSpc>
                <a:spcPct val="120000"/>
              </a:lnSpc>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Forced Compliance</a:t>
            </a:r>
            <a:r>
              <a:rPr lang="en-US" sz="2800" dirty="0">
                <a:effectLst>
                  <a:outerShdw blurRad="38100" dist="38100" dir="2700000" algn="tl">
                    <a:srgbClr val="DDDDDD"/>
                  </a:outerShdw>
                </a:effectLst>
                <a:latin typeface="Comic Sans MS" charset="0"/>
                <a:ea typeface="+mn-ea"/>
                <a:cs typeface="+mn-cs"/>
              </a:rPr>
              <a:t> </a:t>
            </a:r>
            <a:r>
              <a:rPr lang="en-US" sz="2800" dirty="0" smtClean="0">
                <a:effectLst>
                  <a:outerShdw blurRad="38100" dist="38100" dir="2700000" algn="tl">
                    <a:srgbClr val="DDDDDD"/>
                  </a:outerShdw>
                </a:effectLst>
                <a:latin typeface="Comic Sans MS" charset="0"/>
                <a:ea typeface="+mn-ea"/>
                <a:cs typeface="+mn-cs"/>
              </a:rPr>
              <a:t>– </a:t>
            </a:r>
          </a:p>
          <a:p>
            <a:pPr marL="303213" lvl="1" indent="0" eaLnBrk="1" fontAlgn="auto" hangingPunct="1">
              <a:lnSpc>
                <a:spcPct val="120000"/>
              </a:lnSpc>
              <a:spcAft>
                <a:spcPts val="0"/>
              </a:spcAft>
              <a:buFont typeface="Symbol" charset="0"/>
              <a:buNone/>
              <a:defRPr/>
            </a:pPr>
            <a:r>
              <a:rPr lang="en-US" sz="2600" dirty="0" smtClean="0">
                <a:effectLst>
                  <a:outerShdw blurRad="38100" dist="38100" dir="2700000" algn="tl">
                    <a:srgbClr val="DDDDDD"/>
                  </a:outerShdw>
                </a:effectLst>
                <a:latin typeface="Comic Sans MS" charset="0"/>
                <a:ea typeface="+mn-ea"/>
              </a:rPr>
              <a:t>using </a:t>
            </a:r>
            <a:r>
              <a:rPr lang="en-US" sz="2600" dirty="0">
                <a:effectLst>
                  <a:outerShdw blurRad="38100" dist="38100" dir="2700000" algn="tl">
                    <a:srgbClr val="DDDDDD"/>
                  </a:outerShdw>
                </a:effectLst>
                <a:latin typeface="Comic Sans MS" charset="0"/>
                <a:ea typeface="+mn-ea"/>
              </a:rPr>
              <a:t>hand over hand procedure to </a:t>
            </a:r>
            <a:r>
              <a:rPr lang="en-US" sz="2600" dirty="0" smtClean="0">
                <a:effectLst>
                  <a:outerShdw blurRad="38100" dist="38100" dir="2700000" algn="tl">
                    <a:srgbClr val="DDDDDD"/>
                  </a:outerShdw>
                </a:effectLst>
                <a:latin typeface="Comic Sans MS" charset="0"/>
                <a:ea typeface="+mn-ea"/>
              </a:rPr>
              <a:t>follow-through with a request</a:t>
            </a:r>
            <a:endParaRPr lang="en-US" sz="2600" dirty="0">
              <a:effectLst>
                <a:outerShdw blurRad="38100" dist="38100" dir="2700000" algn="tl">
                  <a:srgbClr val="DDDDDD"/>
                </a:outerShdw>
              </a:effectLst>
              <a:latin typeface="Comic Sans MS" charset="0"/>
              <a:ea typeface="+mn-ea"/>
            </a:endParaRPr>
          </a:p>
          <a:p>
            <a:pPr marL="274320" indent="-274320" eaLnBrk="1" fontAlgn="auto" hangingPunct="1">
              <a:lnSpc>
                <a:spcPct val="120000"/>
              </a:lnSpc>
              <a:spcAft>
                <a:spcPts val="0"/>
              </a:spcAft>
              <a:buFont typeface="Symbol" pitchFamily="18" charset="2"/>
              <a:buChar char=""/>
              <a:defRPr/>
            </a:pPr>
            <a:r>
              <a:rPr lang="en-US" sz="2800" b="1" dirty="0">
                <a:effectLst>
                  <a:outerShdw blurRad="38100" dist="38100" dir="2700000" algn="tl">
                    <a:srgbClr val="DDDDDD"/>
                  </a:outerShdw>
                </a:effectLst>
                <a:latin typeface="Comic Sans MS" charset="0"/>
                <a:ea typeface="+mn-ea"/>
                <a:cs typeface="+mn-cs"/>
              </a:rPr>
              <a:t>Removal of Rewards</a:t>
            </a:r>
            <a:r>
              <a:rPr lang="en-US" sz="2800" dirty="0">
                <a:effectLst>
                  <a:outerShdw blurRad="38100" dist="38100" dir="2700000" algn="tl">
                    <a:srgbClr val="DDDDDD"/>
                  </a:outerShdw>
                </a:effectLst>
                <a:latin typeface="Comic Sans MS" charset="0"/>
                <a:ea typeface="+mn-ea"/>
                <a:cs typeface="+mn-cs"/>
              </a:rPr>
              <a:t> </a:t>
            </a:r>
            <a:r>
              <a:rPr lang="en-US" sz="2800" dirty="0" smtClean="0">
                <a:effectLst>
                  <a:outerShdw blurRad="38100" dist="38100" dir="2700000" algn="tl">
                    <a:srgbClr val="DDDDDD"/>
                  </a:outerShdw>
                </a:effectLst>
                <a:latin typeface="Comic Sans MS" charset="0"/>
                <a:ea typeface="+mn-ea"/>
                <a:cs typeface="+mn-cs"/>
              </a:rPr>
              <a:t>– </a:t>
            </a:r>
          </a:p>
          <a:p>
            <a:pPr marL="303213" lvl="1" indent="0" eaLnBrk="1" fontAlgn="auto" hangingPunct="1">
              <a:lnSpc>
                <a:spcPct val="120000"/>
              </a:lnSpc>
              <a:spcAft>
                <a:spcPts val="0"/>
              </a:spcAft>
              <a:buFont typeface="Symbol" charset="0"/>
              <a:buNone/>
              <a:defRPr/>
            </a:pPr>
            <a:r>
              <a:rPr lang="en-US" sz="2600" dirty="0">
                <a:effectLst>
                  <a:outerShdw blurRad="38100" dist="38100" dir="2700000" algn="tl">
                    <a:srgbClr val="DDDDDD"/>
                  </a:outerShdw>
                </a:effectLst>
                <a:latin typeface="Comic Sans MS" charset="0"/>
                <a:ea typeface="+mn-ea"/>
              </a:rPr>
              <a:t>t</a:t>
            </a:r>
            <a:r>
              <a:rPr lang="en-US" sz="2600" dirty="0" smtClean="0">
                <a:effectLst>
                  <a:outerShdw blurRad="38100" dist="38100" dir="2700000" algn="tl">
                    <a:srgbClr val="DDDDDD"/>
                  </a:outerShdw>
                </a:effectLst>
                <a:latin typeface="Comic Sans MS" charset="0"/>
                <a:ea typeface="+mn-ea"/>
              </a:rPr>
              <a:t>aking </a:t>
            </a:r>
            <a:r>
              <a:rPr lang="en-US" sz="2600" dirty="0">
                <a:effectLst>
                  <a:outerShdw blurRad="38100" dist="38100" dir="2700000" algn="tl">
                    <a:srgbClr val="DDDDDD"/>
                  </a:outerShdw>
                </a:effectLst>
                <a:latin typeface="Comic Sans MS" charset="0"/>
                <a:ea typeface="+mn-ea"/>
              </a:rPr>
              <a:t>away rewards (can include tokens) due to inappropriate behaviors</a:t>
            </a:r>
          </a:p>
        </p:txBody>
      </p:sp>
      <p:sp>
        <p:nvSpPr>
          <p:cNvPr id="4505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b="1" dirty="0">
                <a:effectLst>
                  <a:outerShdw blurRad="38100" dist="38100" dir="2700000" algn="tl">
                    <a:srgbClr val="DDDDDD"/>
                  </a:outerShdw>
                </a:effectLst>
                <a:latin typeface="Comic Sans MS" charset="0"/>
                <a:ea typeface="+mj-ea"/>
                <a:cs typeface="+mj-cs"/>
              </a:rPr>
              <a:t>Other </a:t>
            </a:r>
            <a:r>
              <a:rPr lang="en-US" b="1" dirty="0" smtClean="0">
                <a:effectLst>
                  <a:outerShdw blurRad="38100" dist="38100" dir="2700000" algn="tl">
                    <a:srgbClr val="DDDDDD"/>
                  </a:outerShdw>
                </a:effectLst>
                <a:latin typeface="Comic Sans MS" charset="0"/>
                <a:ea typeface="+mj-ea"/>
                <a:cs typeface="+mj-cs"/>
              </a:rPr>
              <a:t>Options: Using an effective consequence(s)</a:t>
            </a:r>
            <a:endParaRPr lang="en-US" b="1" dirty="0">
              <a:effectLst>
                <a:outerShdw blurRad="38100" dist="38100" dir="2700000" algn="tl">
                  <a:srgbClr val="DDDDDD"/>
                </a:outerShdw>
              </a:effectLst>
              <a:latin typeface="Comic Sans MS" charset="0"/>
              <a:ea typeface="+mj-ea"/>
              <a:cs typeface="+mj-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Now it</a:t>
            </a:r>
            <a:r>
              <a:rPr lang="ja-JP" altLang="en-US" b="1">
                <a:effectLst>
                  <a:outerShdw blurRad="38100" dist="38100" dir="2700000" algn="tl">
                    <a:srgbClr val="DDDDDD"/>
                  </a:outerShdw>
                </a:effectLst>
                <a:latin typeface="Arial"/>
                <a:ea typeface="+mj-ea"/>
                <a:cs typeface="+mj-cs"/>
              </a:rPr>
              <a:t>’</a:t>
            </a:r>
            <a:r>
              <a:rPr lang="en-US" b="1">
                <a:effectLst>
                  <a:outerShdw blurRad="38100" dist="38100" dir="2700000" algn="tl">
                    <a:srgbClr val="DDDDDD"/>
                  </a:outerShdw>
                </a:effectLst>
                <a:latin typeface="Comic Sans MS" charset="0"/>
                <a:ea typeface="+mj-ea"/>
                <a:cs typeface="+mj-cs"/>
              </a:rPr>
              <a:t>s your turn. </a:t>
            </a:r>
          </a:p>
        </p:txBody>
      </p:sp>
      <p:graphicFrame>
        <p:nvGraphicFramePr>
          <p:cNvPr id="79874" name="Object 3"/>
          <p:cNvGraphicFramePr>
            <a:graphicFrameLocks noGrp="1" noChangeAspect="1"/>
          </p:cNvGraphicFramePr>
          <p:nvPr>
            <p:ph type="clipArt" sz="half" idx="1"/>
          </p:nvPr>
        </p:nvGraphicFramePr>
        <p:xfrm>
          <a:off x="839788" y="2212975"/>
          <a:ext cx="3578225" cy="3575050"/>
        </p:xfrm>
        <a:graphic>
          <a:graphicData uri="http://schemas.openxmlformats.org/presentationml/2006/ole">
            <mc:AlternateContent xmlns:mc="http://schemas.openxmlformats.org/markup-compatibility/2006">
              <mc:Choice xmlns:v="urn:schemas-microsoft-com:vml" Requires="v">
                <p:oleObj spid="_x0000_s66576" name="ClipArt" r:id="rId3" imgW="1832517" imgH="1830659" progId="MS_ClipArt_Gallery.2">
                  <p:embed/>
                </p:oleObj>
              </mc:Choice>
              <mc:Fallback>
                <p:oleObj name="ClipArt" r:id="rId3" imgW="1832517" imgH="1830659" progId="MS_ClipArt_Gallery.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88" y="2212975"/>
                        <a:ext cx="357822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9875" name="Rectangle 4"/>
          <p:cNvSpPr>
            <a:spLocks noGrp="1" noChangeArrowheads="1"/>
          </p:cNvSpPr>
          <p:nvPr>
            <p:ph type="body" sz="half" idx="2"/>
          </p:nvPr>
        </p:nvSpPr>
        <p:spPr>
          <a:xfrm>
            <a:off x="4267200" y="1752600"/>
            <a:ext cx="4343400" cy="4648200"/>
          </a:xfrm>
        </p:spPr>
        <p:txBody>
          <a:bodyPr/>
          <a:lstStyle/>
          <a:p>
            <a:pPr eaLnBrk="1" hangingPunct="1"/>
            <a:r>
              <a:rPr lang="en-US" sz="2800">
                <a:latin typeface="Comic Sans MS" charset="0"/>
              </a:rPr>
              <a:t>Target a behavior that. . .</a:t>
            </a:r>
          </a:p>
          <a:p>
            <a:pPr eaLnBrk="1" hangingPunct="1"/>
            <a:endParaRPr lang="en-US" sz="1200">
              <a:latin typeface="Comic Sans MS" charset="0"/>
            </a:endParaRPr>
          </a:p>
          <a:p>
            <a:pPr lvl="1" eaLnBrk="1" hangingPunct="1"/>
            <a:r>
              <a:rPr lang="en-US" sz="2400">
                <a:latin typeface="Comic Sans MS" charset="0"/>
              </a:rPr>
              <a:t>occurs at a manageable frequency</a:t>
            </a:r>
          </a:p>
          <a:p>
            <a:pPr lvl="1" eaLnBrk="1" hangingPunct="1"/>
            <a:r>
              <a:rPr lang="en-US" sz="2400">
                <a:latin typeface="Comic Sans MS" charset="0"/>
              </a:rPr>
              <a:t>does not evoke a strong emotional response </a:t>
            </a:r>
          </a:p>
          <a:p>
            <a:pPr lvl="1" eaLnBrk="1" hangingPunct="1"/>
            <a:r>
              <a:rPr lang="en-US" sz="2400">
                <a:latin typeface="Comic Sans MS" charset="0"/>
              </a:rPr>
              <a:t>You can record consistently and occurs at home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838200" y="2362200"/>
            <a:ext cx="7408863" cy="3451225"/>
          </a:xfrm>
        </p:spPr>
        <p:txBody>
          <a:bodyPr rtlCol="0">
            <a:normAutofit/>
          </a:bodyPr>
          <a:lstStyle/>
          <a:p>
            <a:pPr marL="274320" indent="-274320" eaLnBrk="1" fontAlgn="auto" hangingPunct="1">
              <a:lnSpc>
                <a:spcPct val="120000"/>
              </a:lnSpc>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What are your concerns about giving rewards?</a:t>
            </a:r>
          </a:p>
          <a:p>
            <a:pPr marL="274320" indent="-274320" eaLnBrk="1" fontAlgn="auto" hangingPunct="1">
              <a:lnSpc>
                <a:spcPct val="120000"/>
              </a:lnSpc>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What rewards do you get for engaging in specific behaviors?</a:t>
            </a:r>
          </a:p>
          <a:p>
            <a:pPr marL="274320" indent="-274320" eaLnBrk="1" fontAlgn="auto" hangingPunct="1">
              <a:lnSpc>
                <a:spcPct val="120000"/>
              </a:lnSpc>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Would you continue to engage in those behaviors if there were no reward given?</a:t>
            </a:r>
          </a:p>
        </p:txBody>
      </p:sp>
      <p:sp>
        <p:nvSpPr>
          <p:cNvPr id="1024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Concerns about using Rewards?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p:txBody>
          <a:bodyPr rtlCol="0">
            <a:normAutofit/>
          </a:bodyPr>
          <a:lstStyle/>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Finish reading Behavior Problems Chapter (15)</a:t>
            </a: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Take baseline data on your targeted behavior</a:t>
            </a: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Continue teaching your skill</a:t>
            </a:r>
          </a:p>
          <a:p>
            <a:pPr marL="274320" indent="-274320" eaLnBrk="1" fontAlgn="auto" hangingPunct="1">
              <a:spcAft>
                <a:spcPts val="0"/>
              </a:spcAft>
              <a:buFont typeface="Symbol" pitchFamily="18" charset="2"/>
              <a:buChar char=""/>
              <a:defRPr/>
            </a:pPr>
            <a:r>
              <a:rPr lang="en-US" sz="2800" dirty="0">
                <a:effectLst>
                  <a:outerShdw blurRad="38100" dist="38100" dir="2700000" algn="tl">
                    <a:srgbClr val="DDDDDD"/>
                  </a:outerShdw>
                </a:effectLst>
                <a:latin typeface="Comic Sans MS" charset="0"/>
                <a:ea typeface="+mn-ea"/>
                <a:cs typeface="+mn-cs"/>
              </a:rPr>
              <a:t>Pick another skill to teach</a:t>
            </a:r>
          </a:p>
          <a:p>
            <a:pPr marL="274320" indent="-274320" eaLnBrk="1" fontAlgn="auto" hangingPunct="1">
              <a:spcAft>
                <a:spcPts val="0"/>
              </a:spcAft>
              <a:buFont typeface="Symbol" pitchFamily="18" charset="2"/>
              <a:buChar char=""/>
              <a:defRPr/>
            </a:pPr>
            <a:endParaRPr lang="en-US" dirty="0">
              <a:effectLst>
                <a:outerShdw blurRad="38100" dist="38100" dir="2700000" algn="tl">
                  <a:srgbClr val="DDDDDD"/>
                </a:outerShdw>
              </a:effectLst>
              <a:latin typeface="Comic Sans MS" charset="0"/>
              <a:ea typeface="+mn-ea"/>
              <a:cs typeface="+mn-cs"/>
            </a:endParaRPr>
          </a:p>
        </p:txBody>
      </p:sp>
      <p:sp>
        <p:nvSpPr>
          <p:cNvPr id="47106"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HOMEWORK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rtlCol="0">
            <a:normAutofit/>
          </a:bodyPr>
          <a:lstStyle/>
          <a:p>
            <a:pPr eaLnBrk="1" fontAlgn="auto" hangingPunct="1">
              <a:spcAft>
                <a:spcPts val="0"/>
              </a:spcAft>
              <a:defRPr/>
            </a:pPr>
            <a:r>
              <a:rPr lang="en-US" b="1">
                <a:effectLst>
                  <a:outerShdw blurRad="38100" dist="38100" dir="2700000" algn="tl">
                    <a:srgbClr val="DDDDDD"/>
                  </a:outerShdw>
                </a:effectLst>
                <a:latin typeface="Comic Sans MS" charset="0"/>
                <a:ea typeface="+mj-ea"/>
                <a:cs typeface="+mj-cs"/>
              </a:rPr>
              <a:t>Bribery v.s. Reinforcement</a:t>
            </a:r>
          </a:p>
        </p:txBody>
      </p:sp>
      <p:sp>
        <p:nvSpPr>
          <p:cNvPr id="9219" name="Rectangle 3"/>
          <p:cNvSpPr>
            <a:spLocks noGrp="1" noChangeArrowheads="1"/>
          </p:cNvSpPr>
          <p:nvPr>
            <p:ph sz="quarter" idx="13"/>
          </p:nvPr>
        </p:nvSpPr>
        <p:spPr>
          <a:xfrm>
            <a:off x="152400" y="2057400"/>
            <a:ext cx="4419600" cy="4495800"/>
          </a:xfrm>
        </p:spPr>
        <p:txBody>
          <a:bodyPr rtlCol="0">
            <a:normAutofit/>
          </a:bodyPr>
          <a:lstStyle/>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latin typeface="Comic Sans MS" charset="0"/>
                <a:ea typeface="+mn-ea"/>
                <a:cs typeface="+mn-cs"/>
              </a:rPr>
              <a:t>Bribery</a:t>
            </a:r>
          </a:p>
          <a:p>
            <a:pPr lvl="1" indent="-274320" eaLnBrk="1" fontAlgn="auto" hangingPunct="1">
              <a:spcAft>
                <a:spcPts val="0"/>
              </a:spcAft>
              <a:buFont typeface="Symbol" pitchFamily="18" charset="2"/>
              <a:buChar char=""/>
              <a:defRPr/>
            </a:pPr>
            <a:r>
              <a:rPr lang="en-US" sz="2000" dirty="0">
                <a:latin typeface="Comic Sans MS" charset="0"/>
                <a:ea typeface="+mn-ea"/>
              </a:rPr>
              <a:t>Increases behaviors </a:t>
            </a:r>
            <a:r>
              <a:rPr lang="en-US" sz="2000" dirty="0" smtClean="0">
                <a:latin typeface="Comic Sans MS" charset="0"/>
                <a:ea typeface="+mn-ea"/>
              </a:rPr>
              <a:t>you don</a:t>
            </a:r>
            <a:r>
              <a:rPr lang="en-US" sz="2000" dirty="0" smtClean="0">
                <a:latin typeface="Arial"/>
                <a:ea typeface="+mn-ea"/>
              </a:rPr>
              <a:t>’</a:t>
            </a:r>
            <a:r>
              <a:rPr lang="en-US" sz="2000" dirty="0" smtClean="0">
                <a:latin typeface="Comic Sans MS" charset="0"/>
                <a:ea typeface="+mn-ea"/>
              </a:rPr>
              <a:t>t want.</a:t>
            </a:r>
            <a:endParaRPr lang="en-US" sz="2000" dirty="0">
              <a:latin typeface="Comic Sans MS" charset="0"/>
              <a:ea typeface="+mn-ea"/>
            </a:endParaRPr>
          </a:p>
          <a:p>
            <a:pPr lvl="1" indent="-274320" eaLnBrk="1" fontAlgn="auto" hangingPunct="1">
              <a:spcAft>
                <a:spcPts val="0"/>
              </a:spcAft>
              <a:buFont typeface="Symbol" pitchFamily="18" charset="2"/>
              <a:buChar char=""/>
              <a:defRPr/>
            </a:pPr>
            <a:r>
              <a:rPr lang="en-US" sz="2000" dirty="0">
                <a:latin typeface="Comic Sans MS" charset="0"/>
                <a:ea typeface="+mn-ea"/>
              </a:rPr>
              <a:t>Giving a reward for </a:t>
            </a:r>
            <a:r>
              <a:rPr lang="en-US" sz="2000" dirty="0">
                <a:solidFill>
                  <a:srgbClr val="FF0000"/>
                </a:solidFill>
                <a:latin typeface="Comic Sans MS" charset="0"/>
                <a:ea typeface="+mn-ea"/>
              </a:rPr>
              <a:t>STOPPING an INNAPPROPRIATE </a:t>
            </a:r>
            <a:r>
              <a:rPr lang="en-US" sz="2000" dirty="0">
                <a:latin typeface="Comic Sans MS" charset="0"/>
                <a:ea typeface="+mn-ea"/>
              </a:rPr>
              <a:t>behavior</a:t>
            </a:r>
          </a:p>
          <a:p>
            <a:pPr lvl="1" indent="-274320" eaLnBrk="1" fontAlgn="auto" hangingPunct="1">
              <a:spcAft>
                <a:spcPts val="0"/>
              </a:spcAft>
              <a:buFont typeface="Symbol" pitchFamily="18" charset="2"/>
              <a:buChar char=""/>
              <a:defRPr/>
            </a:pPr>
            <a:r>
              <a:rPr lang="en-US" sz="2000" dirty="0" smtClean="0">
                <a:latin typeface="Comic Sans MS" charset="0"/>
                <a:ea typeface="+mn-ea"/>
              </a:rPr>
              <a:t>Reward </a:t>
            </a:r>
            <a:r>
              <a:rPr lang="en-US" sz="2000" dirty="0">
                <a:latin typeface="Comic Sans MS" charset="0"/>
                <a:ea typeface="+mn-ea"/>
              </a:rPr>
              <a:t>is given BEFORE the desirable </a:t>
            </a:r>
            <a:r>
              <a:rPr lang="en-US" sz="2000" dirty="0" smtClean="0">
                <a:latin typeface="Comic Sans MS" charset="0"/>
                <a:ea typeface="+mn-ea"/>
              </a:rPr>
              <a:t>behavior.</a:t>
            </a:r>
          </a:p>
          <a:p>
            <a:pPr lvl="1" indent="-274320" eaLnBrk="1" fontAlgn="auto" hangingPunct="1">
              <a:spcAft>
                <a:spcPts val="0"/>
              </a:spcAft>
              <a:buFont typeface="Symbol" pitchFamily="18" charset="2"/>
              <a:buChar char=""/>
              <a:defRPr/>
            </a:pPr>
            <a:endParaRPr lang="en-US" sz="1000" dirty="0">
              <a:latin typeface="Comic Sans MS" charset="0"/>
              <a:ea typeface="+mn-ea"/>
            </a:endParaRPr>
          </a:p>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latin typeface="Comic Sans MS" charset="0"/>
                <a:ea typeface="+mn-ea"/>
                <a:cs typeface="+mn-cs"/>
              </a:rPr>
              <a:t>EXAMPLE:</a:t>
            </a:r>
          </a:p>
          <a:p>
            <a:pPr lvl="1" indent="-274320" eaLnBrk="1" fontAlgn="auto" hangingPunct="1">
              <a:spcAft>
                <a:spcPts val="0"/>
              </a:spcAft>
              <a:buFont typeface="Symbol" pitchFamily="18" charset="2"/>
              <a:buChar char=""/>
              <a:defRPr/>
            </a:pPr>
            <a:r>
              <a:rPr lang="en-US" sz="2000" b="1" dirty="0" smtClean="0">
                <a:effectLst>
                  <a:outerShdw blurRad="38100" dist="38100" dir="2700000" algn="tl">
                    <a:srgbClr val="DDDDDD"/>
                  </a:outerShdw>
                </a:effectLst>
                <a:latin typeface="Comic Sans MS" charset="0"/>
                <a:ea typeface="+mn-ea"/>
              </a:rPr>
              <a:t>“Be </a:t>
            </a:r>
            <a:r>
              <a:rPr lang="en-US" sz="2000" b="1" dirty="0">
                <a:effectLst>
                  <a:outerShdw blurRad="38100" dist="38100" dir="2700000" algn="tl">
                    <a:srgbClr val="DDDDDD"/>
                  </a:outerShdw>
                </a:effectLst>
                <a:latin typeface="Comic Sans MS" charset="0"/>
                <a:ea typeface="+mn-ea"/>
              </a:rPr>
              <a:t>Quiet </a:t>
            </a:r>
            <a:r>
              <a:rPr lang="en-US" sz="2000" b="1" dirty="0" smtClean="0">
                <a:effectLst>
                  <a:outerShdw blurRad="38100" dist="38100" dir="2700000" algn="tl">
                    <a:srgbClr val="DDDDDD"/>
                  </a:outerShdw>
                </a:effectLst>
                <a:latin typeface="Comic Sans MS" charset="0"/>
                <a:ea typeface="+mn-ea"/>
              </a:rPr>
              <a:t>Sam!” “I </a:t>
            </a:r>
            <a:r>
              <a:rPr lang="en-US" sz="2000" b="1" dirty="0">
                <a:effectLst>
                  <a:outerShdw blurRad="38100" dist="38100" dir="2700000" algn="tl">
                    <a:srgbClr val="DDDDDD"/>
                  </a:outerShdw>
                </a:effectLst>
                <a:latin typeface="Comic Sans MS" charset="0"/>
                <a:ea typeface="+mn-ea"/>
              </a:rPr>
              <a:t>said </a:t>
            </a:r>
            <a:r>
              <a:rPr lang="en-US" sz="2000" b="1" dirty="0" smtClean="0">
                <a:effectLst>
                  <a:outerShdw blurRad="38100" dist="38100" dir="2700000" algn="tl">
                    <a:srgbClr val="DDDDDD"/>
                  </a:outerShdw>
                </a:effectLst>
                <a:latin typeface="Comic Sans MS" charset="0"/>
                <a:ea typeface="+mn-ea"/>
              </a:rPr>
              <a:t>be quiet, and I’ll l </a:t>
            </a:r>
            <a:r>
              <a:rPr lang="en-US" sz="2000" b="1" dirty="0">
                <a:effectLst>
                  <a:outerShdw blurRad="38100" dist="38100" dir="2700000" algn="tl">
                    <a:srgbClr val="DDDDDD"/>
                  </a:outerShdw>
                </a:effectLst>
                <a:latin typeface="Comic Sans MS" charset="0"/>
                <a:ea typeface="+mn-ea"/>
              </a:rPr>
              <a:t>give you candy if you will be </a:t>
            </a:r>
            <a:r>
              <a:rPr lang="en-US" sz="2000" b="1" dirty="0" smtClean="0">
                <a:effectLst>
                  <a:outerShdw blurRad="38100" dist="38100" dir="2700000" algn="tl">
                    <a:srgbClr val="DDDDDD"/>
                  </a:outerShdw>
                </a:effectLst>
                <a:latin typeface="Comic Sans MS" charset="0"/>
                <a:ea typeface="+mn-ea"/>
              </a:rPr>
              <a:t>quiet.”</a:t>
            </a:r>
            <a:endParaRPr lang="en-US" b="1" dirty="0">
              <a:effectLst>
                <a:outerShdw blurRad="38100" dist="38100" dir="2700000" algn="tl">
                  <a:srgbClr val="DDDDDD"/>
                </a:outerShdw>
              </a:effectLst>
              <a:latin typeface="Comic Sans MS" charset="0"/>
              <a:ea typeface="+mn-ea"/>
            </a:endParaRPr>
          </a:p>
        </p:txBody>
      </p:sp>
      <p:sp>
        <p:nvSpPr>
          <p:cNvPr id="9220" name="Rectangle 4"/>
          <p:cNvSpPr>
            <a:spLocks noGrp="1" noChangeArrowheads="1"/>
          </p:cNvSpPr>
          <p:nvPr>
            <p:ph sz="quarter" idx="14"/>
          </p:nvPr>
        </p:nvSpPr>
        <p:spPr>
          <a:xfrm>
            <a:off x="4724400" y="1981200"/>
            <a:ext cx="4114800" cy="4572000"/>
          </a:xfrm>
        </p:spPr>
        <p:txBody>
          <a:bodyPr rtlCol="0">
            <a:normAutofit lnSpcReduction="10000"/>
          </a:bodyPr>
          <a:lstStyle/>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latin typeface="Comic Sans MS" charset="0"/>
                <a:ea typeface="+mn-ea"/>
                <a:cs typeface="+mn-cs"/>
              </a:rPr>
              <a:t>Reinforcement</a:t>
            </a:r>
          </a:p>
          <a:p>
            <a:pPr lvl="1" indent="-274320" eaLnBrk="1" fontAlgn="auto" hangingPunct="1">
              <a:spcAft>
                <a:spcPts val="0"/>
              </a:spcAft>
              <a:buFont typeface="Symbol" pitchFamily="18" charset="2"/>
              <a:buChar char=""/>
              <a:defRPr/>
            </a:pPr>
            <a:r>
              <a:rPr lang="en-US" sz="2000" dirty="0">
                <a:effectLst>
                  <a:outerShdw blurRad="38100" dist="38100" dir="2700000" algn="tl">
                    <a:srgbClr val="DDDDDD"/>
                  </a:outerShdw>
                </a:effectLst>
                <a:latin typeface="Comic Sans MS" charset="0"/>
                <a:ea typeface="+mn-ea"/>
              </a:rPr>
              <a:t>Increases behaviors you </a:t>
            </a:r>
            <a:r>
              <a:rPr lang="en-US" sz="2000" dirty="0" smtClean="0">
                <a:effectLst>
                  <a:outerShdw blurRad="38100" dist="38100" dir="2700000" algn="tl">
                    <a:srgbClr val="DDDDDD"/>
                  </a:outerShdw>
                </a:effectLst>
                <a:latin typeface="Comic Sans MS" charset="0"/>
                <a:ea typeface="+mn-ea"/>
              </a:rPr>
              <a:t>want.</a:t>
            </a:r>
            <a:endParaRPr lang="en-US" sz="2000" dirty="0">
              <a:effectLst>
                <a:outerShdw blurRad="38100" dist="38100" dir="2700000" algn="tl">
                  <a:srgbClr val="DDDDDD"/>
                </a:outerShdw>
              </a:effectLst>
              <a:latin typeface="Comic Sans MS" charset="0"/>
              <a:ea typeface="+mn-ea"/>
            </a:endParaRPr>
          </a:p>
          <a:p>
            <a:pPr lvl="1" indent="-274320" eaLnBrk="1" fontAlgn="auto" hangingPunct="1">
              <a:spcAft>
                <a:spcPts val="0"/>
              </a:spcAft>
              <a:buFont typeface="Symbol" pitchFamily="18" charset="2"/>
              <a:buChar char=""/>
              <a:defRPr/>
            </a:pPr>
            <a:r>
              <a:rPr lang="en-US" sz="2000" dirty="0">
                <a:effectLst>
                  <a:outerShdw blurRad="38100" dist="38100" dir="2700000" algn="tl">
                    <a:srgbClr val="DDDDDD"/>
                  </a:outerShdw>
                </a:effectLst>
                <a:latin typeface="Comic Sans MS" charset="0"/>
                <a:ea typeface="+mn-ea"/>
              </a:rPr>
              <a:t>Giving a reward for </a:t>
            </a:r>
            <a:r>
              <a:rPr lang="en-US" sz="2000" dirty="0">
                <a:solidFill>
                  <a:srgbClr val="008000"/>
                </a:solidFill>
                <a:effectLst>
                  <a:outerShdw blurRad="38100" dist="38100" dir="2700000" algn="tl">
                    <a:srgbClr val="DDDDDD"/>
                  </a:outerShdw>
                </a:effectLst>
                <a:latin typeface="Comic Sans MS" charset="0"/>
                <a:ea typeface="+mn-ea"/>
              </a:rPr>
              <a:t>ENGAGING in an APPROPRIATE </a:t>
            </a:r>
            <a:r>
              <a:rPr lang="en-US" sz="2000" dirty="0">
                <a:effectLst>
                  <a:outerShdw blurRad="38100" dist="38100" dir="2700000" algn="tl">
                    <a:srgbClr val="DDDDDD"/>
                  </a:outerShdw>
                </a:effectLst>
                <a:latin typeface="Comic Sans MS" charset="0"/>
                <a:ea typeface="+mn-ea"/>
              </a:rPr>
              <a:t>behavior</a:t>
            </a:r>
          </a:p>
          <a:p>
            <a:pPr lvl="1" indent="-274320" eaLnBrk="1" fontAlgn="auto" hangingPunct="1">
              <a:spcAft>
                <a:spcPts val="0"/>
              </a:spcAft>
              <a:buFont typeface="Symbol" pitchFamily="18" charset="2"/>
              <a:buChar char=""/>
              <a:defRPr/>
            </a:pPr>
            <a:r>
              <a:rPr lang="en-US" sz="2000" dirty="0">
                <a:effectLst>
                  <a:outerShdw blurRad="38100" dist="38100" dir="2700000" algn="tl">
                    <a:srgbClr val="DDDDDD"/>
                  </a:outerShdw>
                </a:effectLst>
                <a:latin typeface="Comic Sans MS" charset="0"/>
                <a:ea typeface="+mn-ea"/>
              </a:rPr>
              <a:t>Reward is given AFTER the behavior.</a:t>
            </a:r>
          </a:p>
          <a:p>
            <a:pPr marL="274320" indent="-274320" eaLnBrk="1" fontAlgn="auto" hangingPunct="1">
              <a:spcAft>
                <a:spcPts val="0"/>
              </a:spcAft>
              <a:buFont typeface="Symbol" pitchFamily="18" charset="2"/>
              <a:buChar char=""/>
              <a:defRPr/>
            </a:pPr>
            <a:endParaRPr lang="en-US" sz="1000" dirty="0">
              <a:effectLst>
                <a:outerShdw blurRad="38100" dist="38100" dir="2700000" algn="tl">
                  <a:srgbClr val="DDDDDD"/>
                </a:outerShdw>
              </a:effectLst>
              <a:latin typeface="Comic Sans MS" charset="0"/>
              <a:ea typeface="+mn-ea"/>
              <a:cs typeface="+mn-cs"/>
            </a:endParaRPr>
          </a:p>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latin typeface="Comic Sans MS" charset="0"/>
                <a:ea typeface="+mn-ea"/>
                <a:cs typeface="+mn-cs"/>
              </a:rPr>
              <a:t>EXAMPLE:</a:t>
            </a:r>
          </a:p>
          <a:p>
            <a:pPr lvl="1" indent="-274320" eaLnBrk="1" fontAlgn="auto" hangingPunct="1">
              <a:spcAft>
                <a:spcPts val="0"/>
              </a:spcAft>
              <a:buFont typeface="Symbol" pitchFamily="18" charset="2"/>
              <a:buChar char=""/>
              <a:defRPr/>
            </a:pPr>
            <a:r>
              <a:rPr lang="en-US" sz="2000" b="1" dirty="0" smtClean="0">
                <a:effectLst>
                  <a:outerShdw blurRad="38100" dist="38100" dir="2700000" algn="tl">
                    <a:srgbClr val="DDDDDD"/>
                  </a:outerShdw>
                </a:effectLst>
                <a:latin typeface="Comic Sans MS" charset="0"/>
                <a:ea typeface="+mn-ea"/>
              </a:rPr>
              <a:t>“Sam, </a:t>
            </a:r>
            <a:r>
              <a:rPr lang="en-US" sz="2000" b="1" dirty="0">
                <a:effectLst>
                  <a:outerShdw blurRad="38100" dist="38100" dir="2700000" algn="tl">
                    <a:srgbClr val="DDDDDD"/>
                  </a:outerShdw>
                </a:effectLst>
                <a:latin typeface="Comic Sans MS" charset="0"/>
                <a:ea typeface="+mn-ea"/>
              </a:rPr>
              <a:t>sit quietly</a:t>
            </a:r>
            <a:r>
              <a:rPr lang="en-US" sz="2000" b="1" dirty="0" smtClean="0">
                <a:effectLst>
                  <a:outerShdw blurRad="38100" dist="38100" dir="2700000" algn="tl">
                    <a:srgbClr val="DDDDDD"/>
                  </a:outerShdw>
                </a:effectLst>
                <a:latin typeface="Comic Sans MS" charset="0"/>
                <a:ea typeface="+mn-ea"/>
              </a:rPr>
              <a:t>.” Sam sits quietly. Sam is praised for nice sitting and given candy.</a:t>
            </a:r>
            <a:endParaRPr lang="en-US" sz="2000" dirty="0">
              <a:effectLst>
                <a:outerShdw blurRad="38100" dist="38100" dir="2700000" algn="tl">
                  <a:srgbClr val="DDDDDD"/>
                </a:outerShdw>
              </a:effectLst>
              <a:latin typeface="Comic Sans MS" charset="0"/>
              <a:ea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b="1">
                <a:effectLst>
                  <a:outerShdw blurRad="38100" dist="38100" dir="2700000" algn="tl">
                    <a:srgbClr val="DDDDDD"/>
                  </a:outerShdw>
                </a:effectLst>
                <a:latin typeface="Comic Sans MS" charset="0"/>
                <a:ea typeface="+mj-ea"/>
                <a:cs typeface="+mj-cs"/>
              </a:rPr>
              <a:t>What you should always remember about reinforcers</a:t>
            </a:r>
            <a:endParaRPr lang="en-US" b="1">
              <a:effectLst>
                <a:outerShdw blurRad="38100" dist="38100" dir="2700000" algn="tl">
                  <a:srgbClr val="DDDDDD"/>
                </a:outerShdw>
              </a:effectLst>
              <a:latin typeface="Comic Sans MS" charset="0"/>
              <a:ea typeface="+mj-ea"/>
              <a:cs typeface="+mj-cs"/>
            </a:endParaRPr>
          </a:p>
        </p:txBody>
      </p:sp>
      <p:sp>
        <p:nvSpPr>
          <p:cNvPr id="11267" name="Rectangle 3"/>
          <p:cNvSpPr>
            <a:spLocks noGrp="1" noChangeArrowheads="1"/>
          </p:cNvSpPr>
          <p:nvPr>
            <p:ph type="body" sz="half" idx="1"/>
          </p:nvPr>
        </p:nvSpPr>
        <p:spPr>
          <a:xfrm>
            <a:off x="194609" y="1752600"/>
            <a:ext cx="5715000" cy="4114800"/>
          </a:xfrm>
        </p:spPr>
        <p:txBody>
          <a:bodyPr rtlCol="0">
            <a:noAutofit/>
          </a:bodyPr>
          <a:lstStyle/>
          <a:p>
            <a:pPr marL="274320" indent="-274320" eaLnBrk="1" fontAlgn="auto" hangingPunct="1">
              <a:spcAft>
                <a:spcPts val="0"/>
              </a:spcAft>
              <a:buFont typeface="Symbol" pitchFamily="18" charset="2"/>
              <a:buChar char=""/>
              <a:defRPr/>
            </a:pPr>
            <a:r>
              <a:rPr lang="en-US" b="1" dirty="0" err="1">
                <a:effectLst>
                  <a:outerShdw blurRad="38100" dist="38100" dir="2700000" algn="tl">
                    <a:srgbClr val="DDDDDD"/>
                  </a:outerShdw>
                </a:effectLst>
                <a:latin typeface="Comic Sans MS" charset="0"/>
                <a:ea typeface="+mn-ea"/>
                <a:cs typeface="+mn-cs"/>
              </a:rPr>
              <a:t>Reinforcers</a:t>
            </a:r>
            <a:r>
              <a:rPr lang="en-US" b="1" dirty="0">
                <a:effectLst>
                  <a:outerShdw blurRad="38100" dist="38100" dir="2700000" algn="tl">
                    <a:srgbClr val="DDDDDD"/>
                  </a:outerShdw>
                </a:effectLst>
                <a:latin typeface="Comic Sans MS" charset="0"/>
                <a:ea typeface="+mn-ea"/>
                <a:cs typeface="+mn-cs"/>
              </a:rPr>
              <a:t> will vary from person to person</a:t>
            </a:r>
          </a:p>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latin typeface="Comic Sans MS" charset="0"/>
                <a:ea typeface="+mn-ea"/>
                <a:cs typeface="+mn-cs"/>
              </a:rPr>
              <a:t>Always have a variety of </a:t>
            </a:r>
            <a:r>
              <a:rPr lang="en-US" b="1" dirty="0" err="1">
                <a:effectLst>
                  <a:outerShdw blurRad="38100" dist="38100" dir="2700000" algn="tl">
                    <a:srgbClr val="DDDDDD"/>
                  </a:outerShdw>
                </a:effectLst>
                <a:latin typeface="Comic Sans MS" charset="0"/>
                <a:ea typeface="+mn-ea"/>
                <a:cs typeface="+mn-cs"/>
              </a:rPr>
              <a:t>reinforcers</a:t>
            </a:r>
            <a:r>
              <a:rPr lang="en-US" b="1" dirty="0">
                <a:effectLst>
                  <a:outerShdw blurRad="38100" dist="38100" dir="2700000" algn="tl">
                    <a:srgbClr val="DDDDDD"/>
                  </a:outerShdw>
                </a:effectLst>
                <a:latin typeface="Comic Sans MS" charset="0"/>
                <a:ea typeface="+mn-ea"/>
                <a:cs typeface="+mn-cs"/>
              </a:rPr>
              <a:t> available (at least 4)</a:t>
            </a:r>
          </a:p>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latin typeface="Comic Sans MS" charset="0"/>
                <a:ea typeface="+mn-ea"/>
                <a:cs typeface="+mn-cs"/>
              </a:rPr>
              <a:t>Your child should dictate what the </a:t>
            </a:r>
            <a:r>
              <a:rPr lang="en-US" b="1" dirty="0" err="1">
                <a:effectLst>
                  <a:outerShdw blurRad="38100" dist="38100" dir="2700000" algn="tl">
                    <a:srgbClr val="DDDDDD"/>
                  </a:outerShdw>
                </a:effectLst>
                <a:latin typeface="Comic Sans MS" charset="0"/>
                <a:ea typeface="+mn-ea"/>
                <a:cs typeface="+mn-cs"/>
              </a:rPr>
              <a:t>reinforcer</a:t>
            </a:r>
            <a:r>
              <a:rPr lang="en-US" b="1" dirty="0">
                <a:effectLst>
                  <a:outerShdw blurRad="38100" dist="38100" dir="2700000" algn="tl">
                    <a:srgbClr val="DDDDDD"/>
                  </a:outerShdw>
                </a:effectLst>
                <a:latin typeface="Comic Sans MS" charset="0"/>
                <a:ea typeface="+mn-ea"/>
                <a:cs typeface="+mn-cs"/>
              </a:rPr>
              <a:t> will be</a:t>
            </a:r>
          </a:p>
          <a:p>
            <a:pPr lvl="1" indent="-274320" eaLnBrk="1" fontAlgn="auto" hangingPunct="1">
              <a:spcAft>
                <a:spcPts val="0"/>
              </a:spcAft>
              <a:buFont typeface="Symbol" pitchFamily="18" charset="2"/>
              <a:buChar char=""/>
              <a:defRPr/>
            </a:pPr>
            <a:r>
              <a:rPr lang="en-US" sz="2400" b="1" dirty="0">
                <a:effectLst>
                  <a:outerShdw blurRad="38100" dist="38100" dir="2700000" algn="tl">
                    <a:srgbClr val="DDDDDD"/>
                  </a:outerShdw>
                </a:effectLst>
                <a:latin typeface="Comic Sans MS" charset="0"/>
                <a:ea typeface="+mn-ea"/>
              </a:rPr>
              <a:t>DO a </a:t>
            </a:r>
            <a:r>
              <a:rPr lang="en-US" sz="2400" b="1" dirty="0" err="1">
                <a:effectLst>
                  <a:outerShdw blurRad="38100" dist="38100" dir="2700000" algn="tl">
                    <a:srgbClr val="DDDDDD"/>
                  </a:outerShdw>
                </a:effectLst>
                <a:latin typeface="Comic Sans MS" charset="0"/>
                <a:ea typeface="+mn-ea"/>
              </a:rPr>
              <a:t>reinforcer</a:t>
            </a:r>
            <a:r>
              <a:rPr lang="en-US" sz="2400" b="1" dirty="0">
                <a:effectLst>
                  <a:outerShdw blurRad="38100" dist="38100" dir="2700000" algn="tl">
                    <a:srgbClr val="DDDDDD"/>
                  </a:outerShdw>
                </a:effectLst>
                <a:latin typeface="Comic Sans MS" charset="0"/>
                <a:ea typeface="+mn-ea"/>
              </a:rPr>
              <a:t> sampling</a:t>
            </a:r>
          </a:p>
          <a:p>
            <a:pPr lvl="1" indent="-274320" eaLnBrk="1" fontAlgn="auto" hangingPunct="1">
              <a:spcAft>
                <a:spcPts val="0"/>
              </a:spcAft>
              <a:buFont typeface="Symbol" pitchFamily="18" charset="2"/>
              <a:buChar char=""/>
              <a:defRPr/>
            </a:pPr>
            <a:r>
              <a:rPr lang="en-US" sz="2400" b="1" dirty="0" smtClean="0">
                <a:effectLst>
                  <a:outerShdw blurRad="38100" dist="38100" dir="2700000" algn="tl">
                    <a:srgbClr val="DDDDDD"/>
                  </a:outerShdw>
                </a:effectLst>
                <a:latin typeface="Comic Sans MS" charset="0"/>
                <a:ea typeface="+mn-ea"/>
              </a:rPr>
              <a:t>Do not break the “free access” rule</a:t>
            </a:r>
            <a:endParaRPr lang="en-US" sz="2400" b="1" dirty="0">
              <a:effectLst>
                <a:outerShdw blurRad="38100" dist="38100" dir="2700000" algn="tl">
                  <a:srgbClr val="DDDDDD"/>
                </a:outerShdw>
              </a:effectLst>
              <a:latin typeface="Comic Sans MS" charset="0"/>
              <a:ea typeface="+mn-ea"/>
            </a:endParaRPr>
          </a:p>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latin typeface="Comic Sans MS" charset="0"/>
                <a:ea typeface="+mn-ea"/>
                <a:cs typeface="+mn-cs"/>
              </a:rPr>
              <a:t>You always have praise</a:t>
            </a:r>
          </a:p>
          <a:p>
            <a:pPr marL="274320" indent="-274320" eaLnBrk="1" fontAlgn="auto" hangingPunct="1">
              <a:spcAft>
                <a:spcPts val="0"/>
              </a:spcAft>
              <a:buFont typeface="Symbol" pitchFamily="18" charset="2"/>
              <a:buChar char=""/>
              <a:defRPr/>
            </a:pPr>
            <a:r>
              <a:rPr lang="en-US" b="1" dirty="0">
                <a:effectLst>
                  <a:outerShdw blurRad="38100" dist="38100" dir="2700000" algn="tl">
                    <a:srgbClr val="DDDDDD"/>
                  </a:outerShdw>
                </a:effectLst>
                <a:latin typeface="Comic Sans MS" charset="0"/>
                <a:ea typeface="+mn-ea"/>
                <a:cs typeface="+mn-cs"/>
              </a:rPr>
              <a:t>Always pair praise with other types of </a:t>
            </a:r>
            <a:r>
              <a:rPr lang="en-US" b="1" dirty="0" err="1">
                <a:effectLst>
                  <a:outerShdw blurRad="38100" dist="38100" dir="2700000" algn="tl">
                    <a:srgbClr val="DDDDDD"/>
                  </a:outerShdw>
                </a:effectLst>
                <a:latin typeface="Comic Sans MS" charset="0"/>
                <a:ea typeface="+mn-ea"/>
                <a:cs typeface="+mn-cs"/>
              </a:rPr>
              <a:t>reinforcers</a:t>
            </a:r>
            <a:endParaRPr lang="en-US" b="1" dirty="0">
              <a:effectLst>
                <a:outerShdw blurRad="38100" dist="38100" dir="2700000" algn="tl">
                  <a:srgbClr val="DDDDDD"/>
                </a:outerShdw>
              </a:effectLst>
              <a:latin typeface="Comic Sans MS" charset="0"/>
              <a:ea typeface="+mn-ea"/>
              <a:cs typeface="+mn-cs"/>
            </a:endParaRPr>
          </a:p>
        </p:txBody>
      </p:sp>
      <p:graphicFrame>
        <p:nvGraphicFramePr>
          <p:cNvPr id="24579" name="Object 4"/>
          <p:cNvGraphicFramePr>
            <a:graphicFrameLocks noGrp="1" noChangeAspect="1"/>
          </p:cNvGraphicFramePr>
          <p:nvPr>
            <p:ph type="clipArt" sz="half" idx="2"/>
            <p:extLst>
              <p:ext uri="{D42A27DB-BD31-4B8C-83A1-F6EECF244321}">
                <p14:modId xmlns:p14="http://schemas.microsoft.com/office/powerpoint/2010/main" val="981156811"/>
              </p:ext>
            </p:extLst>
          </p:nvPr>
        </p:nvGraphicFramePr>
        <p:xfrm>
          <a:off x="5909609" y="2398713"/>
          <a:ext cx="3084513" cy="3468687"/>
        </p:xfrm>
        <a:graphic>
          <a:graphicData uri="http://schemas.openxmlformats.org/presentationml/2006/ole">
            <mc:AlternateContent xmlns:mc="http://schemas.openxmlformats.org/markup-compatibility/2006">
              <mc:Choice xmlns:v="urn:schemas-microsoft-com:vml" Requires="v">
                <p:oleObj spid="_x0000_s9233" name="ClipArt" r:id="rId3" imgW="3084214" imgH="3468986" progId="MS_ClipArt_Gallery.2">
                  <p:embed/>
                </p:oleObj>
              </mc:Choice>
              <mc:Fallback>
                <p:oleObj name="ClipArt" r:id="rId3" imgW="3084214" imgH="3468986" progId="MS_ClipArt_Gallery.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609" y="2398713"/>
                        <a:ext cx="3084513"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rtlCol="0">
            <a:normAutofit/>
          </a:bodyPr>
          <a:lstStyle/>
          <a:p>
            <a:pPr eaLnBrk="1" fontAlgn="auto" hangingPunct="1">
              <a:spcAft>
                <a:spcPts val="0"/>
              </a:spcAft>
              <a:defRPr/>
            </a:pPr>
            <a:r>
              <a:rPr lang="en-US" sz="4800" b="1">
                <a:effectLst>
                  <a:outerShdw blurRad="38100" dist="38100" dir="2700000" algn="tl">
                    <a:srgbClr val="DDDDDD"/>
                  </a:outerShdw>
                </a:effectLst>
                <a:latin typeface="Comic Sans MS" charset="0"/>
                <a:ea typeface="+mj-ea"/>
                <a:cs typeface="+mj-cs"/>
              </a:rPr>
              <a:t>Types of Reinforcers</a:t>
            </a:r>
          </a:p>
        </p:txBody>
      </p:sp>
      <p:graphicFrame>
        <p:nvGraphicFramePr>
          <p:cNvPr id="25602" name="Object 3"/>
          <p:cNvGraphicFramePr>
            <a:graphicFrameLocks noGrp="1" noChangeAspect="1"/>
          </p:cNvGraphicFramePr>
          <p:nvPr>
            <p:ph type="clipArt" sz="half" idx="1"/>
          </p:nvPr>
        </p:nvGraphicFramePr>
        <p:xfrm>
          <a:off x="228600" y="2439988"/>
          <a:ext cx="3152775" cy="3197225"/>
        </p:xfrm>
        <a:graphic>
          <a:graphicData uri="http://schemas.openxmlformats.org/presentationml/2006/ole">
            <mc:AlternateContent xmlns:mc="http://schemas.openxmlformats.org/markup-compatibility/2006">
              <mc:Choice xmlns:v="urn:schemas-microsoft-com:vml" Requires="v">
                <p:oleObj spid="_x0000_s11280" name="ClipArt" r:id="rId3" imgW="3890297" imgH="3946013" progId="MS_ClipArt_Gallery.2">
                  <p:embed/>
                </p:oleObj>
              </mc:Choice>
              <mc:Fallback>
                <p:oleObj name="ClipArt" r:id="rId3" imgW="3890297" imgH="3946013" progId="MS_ClipArt_Gallery.2">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9988"/>
                        <a:ext cx="31527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3" name="Rectangle 4"/>
          <p:cNvSpPr>
            <a:spLocks noGrp="1" noChangeArrowheads="1"/>
          </p:cNvSpPr>
          <p:nvPr>
            <p:ph type="body" sz="half" idx="2"/>
          </p:nvPr>
        </p:nvSpPr>
        <p:spPr>
          <a:xfrm>
            <a:off x="3886200" y="1752600"/>
            <a:ext cx="5105400" cy="4495800"/>
          </a:xfrm>
        </p:spPr>
        <p:txBody>
          <a:bodyPr>
            <a:normAutofit lnSpcReduction="10000"/>
          </a:bodyPr>
          <a:lstStyle/>
          <a:p>
            <a:pPr eaLnBrk="1" hangingPunct="1"/>
            <a:r>
              <a:rPr lang="en-US" b="1">
                <a:solidFill>
                  <a:srgbClr val="008000"/>
                </a:solidFill>
                <a:latin typeface="Comic Sans MS" charset="0"/>
              </a:rPr>
              <a:t>Social</a:t>
            </a:r>
          </a:p>
          <a:p>
            <a:pPr lvl="1" eaLnBrk="1" hangingPunct="1">
              <a:buClr>
                <a:srgbClr val="FF0000"/>
              </a:buClr>
              <a:buFont typeface="Wingdings" charset="0"/>
              <a:buChar char="Ø"/>
            </a:pPr>
            <a:r>
              <a:rPr lang="en-US" sz="2400">
                <a:latin typeface="Comic Sans MS" charset="0"/>
              </a:rPr>
              <a:t>praise, high five, tickle</a:t>
            </a:r>
            <a:endParaRPr lang="en-US" sz="2400" b="1">
              <a:latin typeface="Comic Sans MS" charset="0"/>
            </a:endParaRPr>
          </a:p>
          <a:p>
            <a:pPr eaLnBrk="1" hangingPunct="1"/>
            <a:r>
              <a:rPr lang="en-US" b="1">
                <a:solidFill>
                  <a:srgbClr val="008000"/>
                </a:solidFill>
                <a:latin typeface="Comic Sans MS" charset="0"/>
              </a:rPr>
              <a:t>Edible</a:t>
            </a:r>
          </a:p>
          <a:p>
            <a:pPr lvl="1" eaLnBrk="1" hangingPunct="1">
              <a:buClr>
                <a:srgbClr val="FF0000"/>
              </a:buClr>
              <a:buFont typeface="Wingdings" charset="0"/>
              <a:buChar char="Ø"/>
            </a:pPr>
            <a:r>
              <a:rPr lang="en-US" sz="2400">
                <a:latin typeface="Comic Sans MS" charset="0"/>
              </a:rPr>
              <a:t>drinks, snacks, favorite meal</a:t>
            </a:r>
            <a:endParaRPr lang="en-US" sz="2400" b="1">
              <a:latin typeface="Comic Sans MS" charset="0"/>
            </a:endParaRPr>
          </a:p>
          <a:p>
            <a:pPr eaLnBrk="1" hangingPunct="1"/>
            <a:r>
              <a:rPr lang="en-US" b="1">
                <a:solidFill>
                  <a:srgbClr val="008000"/>
                </a:solidFill>
                <a:latin typeface="Comic Sans MS" charset="0"/>
              </a:rPr>
              <a:t>Tangible</a:t>
            </a:r>
          </a:p>
          <a:p>
            <a:pPr lvl="1" eaLnBrk="1" hangingPunct="1">
              <a:buClr>
                <a:srgbClr val="FF0000"/>
              </a:buClr>
              <a:buFont typeface="Wingdings" charset="0"/>
              <a:buChar char="Ø"/>
            </a:pPr>
            <a:r>
              <a:rPr lang="en-US" sz="2400">
                <a:latin typeface="Comic Sans MS" charset="0"/>
              </a:rPr>
              <a:t>toys, security blankets, stuffed animal</a:t>
            </a:r>
            <a:endParaRPr lang="en-US" sz="2400" b="1">
              <a:latin typeface="Comic Sans MS" charset="0"/>
            </a:endParaRPr>
          </a:p>
          <a:p>
            <a:pPr eaLnBrk="1" hangingPunct="1"/>
            <a:r>
              <a:rPr lang="en-US" b="1">
                <a:solidFill>
                  <a:srgbClr val="008000"/>
                </a:solidFill>
                <a:latin typeface="Comic Sans MS" charset="0"/>
              </a:rPr>
              <a:t>Activity</a:t>
            </a:r>
          </a:p>
          <a:p>
            <a:pPr lvl="1" eaLnBrk="1" hangingPunct="1">
              <a:buClr>
                <a:srgbClr val="FF0000"/>
              </a:buClr>
              <a:buFont typeface="Wingdings" charset="0"/>
              <a:buChar char="Ø"/>
            </a:pPr>
            <a:r>
              <a:rPr lang="en-US" sz="2400">
                <a:latin typeface="Comic Sans MS" charset="0"/>
              </a:rPr>
              <a:t>trip to park, watching movie</a:t>
            </a:r>
            <a:endParaRPr lang="en-US" sz="2400" b="1">
              <a:latin typeface="Comic Sans MS" charset="0"/>
            </a:endParaRPr>
          </a:p>
          <a:p>
            <a:pPr eaLnBrk="1" hangingPunct="1"/>
            <a:r>
              <a:rPr lang="en-US" b="1">
                <a:solidFill>
                  <a:srgbClr val="008000"/>
                </a:solidFill>
                <a:latin typeface="Comic Sans MS" charset="0"/>
              </a:rPr>
              <a:t>Token</a:t>
            </a:r>
          </a:p>
          <a:p>
            <a:pPr lvl="1" eaLnBrk="1" hangingPunct="1">
              <a:buClr>
                <a:srgbClr val="FF0000"/>
              </a:buClr>
              <a:buFont typeface="Wingdings" charset="0"/>
              <a:buChar char="Ø"/>
            </a:pPr>
            <a:r>
              <a:rPr lang="en-US" sz="2400">
                <a:latin typeface="Comic Sans MS" charset="0"/>
              </a:rPr>
              <a:t>stars, chips, points</a:t>
            </a:r>
          </a:p>
          <a:p>
            <a:pPr eaLnBrk="1" hangingPunct="1"/>
            <a:endParaRPr lang="en-US" b="1">
              <a:latin typeface="Comic Sans MS"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611</TotalTime>
  <Words>3203</Words>
  <Application>Microsoft Macintosh PowerPoint</Application>
  <PresentationFormat>On-screen Show (4:3)</PresentationFormat>
  <Paragraphs>391</Paragraphs>
  <Slides>60</Slides>
  <Notes>15</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63" baseType="lpstr">
      <vt:lpstr>Waveform</vt:lpstr>
      <vt:lpstr>ClipArt</vt:lpstr>
      <vt:lpstr>Chart</vt:lpstr>
      <vt:lpstr>Week Three...</vt:lpstr>
      <vt:lpstr>How did it Go?</vt:lpstr>
      <vt:lpstr>Review… Setting the Stage</vt:lpstr>
      <vt:lpstr>Antecedents   Behavior      Consequence</vt:lpstr>
      <vt:lpstr>Consequences...</vt:lpstr>
      <vt:lpstr>Concerns about using Rewards?</vt:lpstr>
      <vt:lpstr>Bribery v.s. Reinforcement</vt:lpstr>
      <vt:lpstr>What you should always remember about reinforcers</vt:lpstr>
      <vt:lpstr>Types of Reinforcers</vt:lpstr>
      <vt:lpstr>How to make rewards effective</vt:lpstr>
      <vt:lpstr>Appropriate</vt:lpstr>
      <vt:lpstr>Video: Explicit Use of Rewards: teaching a single action </vt:lpstr>
      <vt:lpstr>Immediate</vt:lpstr>
      <vt:lpstr>Consistent</vt:lpstr>
      <vt:lpstr>Contingent</vt:lpstr>
      <vt:lpstr>Video: Explicit Use of Rewards Using a Token System</vt:lpstr>
      <vt:lpstr>Using reinforcers...</vt:lpstr>
      <vt:lpstr>Demonstration</vt:lpstr>
      <vt:lpstr>Video: Explicit Use of Rewards –  Teaching a Sequencing Task</vt:lpstr>
      <vt:lpstr>Homework</vt:lpstr>
      <vt:lpstr>Want help with toilet training?</vt:lpstr>
      <vt:lpstr>Week Four</vt:lpstr>
      <vt:lpstr>Pre-training Video with  Mom &amp; Dad</vt:lpstr>
      <vt:lpstr> Fusion     vs.    Defusion (Harris “ACT Made Simple)</vt:lpstr>
      <vt:lpstr>Pre-training Video with Mom</vt:lpstr>
      <vt:lpstr> Fusion    vs.    Defusion   (Harris “ACT Made Simple), cont. . . </vt:lpstr>
      <vt:lpstr>How did you or the parent do?</vt:lpstr>
      <vt:lpstr>Did you or the parent use rewards?</vt:lpstr>
      <vt:lpstr>Homework</vt:lpstr>
      <vt:lpstr>Review what to expect in  Week Five</vt:lpstr>
      <vt:lpstr>Parent Teaching Video - Mom</vt:lpstr>
      <vt:lpstr>Generalize Teaching a New skill Video - Dad</vt:lpstr>
      <vt:lpstr>Parent Teaching Video - Mom</vt:lpstr>
      <vt:lpstr>Parent Teaching Video - Dad, who only attended week 1</vt:lpstr>
      <vt:lpstr>Experiential Avoidance   vs.     Acceptance                                                    /Committed Action</vt:lpstr>
      <vt:lpstr>Interfering Thoughts vs. Problem Solving</vt:lpstr>
      <vt:lpstr>Week Six</vt:lpstr>
      <vt:lpstr>Defining, Targeting and Measuring Behavior</vt:lpstr>
      <vt:lpstr>What is a behavior problem?</vt:lpstr>
      <vt:lpstr>Operationally Defining Behaviors</vt:lpstr>
      <vt:lpstr>How do I know if I have been specific enough?</vt:lpstr>
      <vt:lpstr>What Type of Data Might You Take on These Behaviors?</vt:lpstr>
      <vt:lpstr>Why is Measuring Behavior SO Important?</vt:lpstr>
      <vt:lpstr>How Reliable is Data?</vt:lpstr>
      <vt:lpstr>General vs. Specific Behaviors</vt:lpstr>
      <vt:lpstr>Specify the behavior, define and  record data (frequency) identify the ABC’s</vt:lpstr>
      <vt:lpstr>   A          B           C</vt:lpstr>
      <vt:lpstr>Practice your ABC’s...</vt:lpstr>
      <vt:lpstr>Practice Recoding ABC Data </vt:lpstr>
      <vt:lpstr>More Practice..</vt:lpstr>
      <vt:lpstr>Now practice with this video segment</vt:lpstr>
      <vt:lpstr>Video to Analyze Your ABC’s</vt:lpstr>
      <vt:lpstr>   A           B         C</vt:lpstr>
      <vt:lpstr>A          B            C</vt:lpstr>
      <vt:lpstr>Prevention as the key to success</vt:lpstr>
      <vt:lpstr>What would you have done differently from Joshua’s mother?</vt:lpstr>
      <vt:lpstr>Let’s see if your recommendations were right</vt:lpstr>
      <vt:lpstr>Other Options: Using an effective consequence(s)</vt:lpstr>
      <vt:lpstr>Now it’s your turn. </vt:lpstr>
      <vt:lpstr>HOMEWORK</vt:lpstr>
    </vt:vector>
  </TitlesOfParts>
  <Company>Applied Behavior Consultants,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Three...</dc:title>
  <dc:creator>Brenda Terzich-Garland</dc:creator>
  <cp:lastModifiedBy>Filipe Lucio</cp:lastModifiedBy>
  <cp:revision>18</cp:revision>
  <dcterms:created xsi:type="dcterms:W3CDTF">2016-03-31T00:14:06Z</dcterms:created>
  <dcterms:modified xsi:type="dcterms:W3CDTF">2016-09-23T17:43:29Z</dcterms:modified>
</cp:coreProperties>
</file>