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2.xml" ContentType="application/vnd.openxmlformats-officedocument.presentationml.notesSlide+xml"/>
  <Override PartName="/ppt/embeddings/oleObject8.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55"/>
  </p:notesMasterIdLst>
  <p:sldIdLst>
    <p:sldId id="257" r:id="rId2"/>
    <p:sldId id="258" r:id="rId3"/>
    <p:sldId id="259" r:id="rId4"/>
    <p:sldId id="260" r:id="rId5"/>
    <p:sldId id="261" r:id="rId6"/>
    <p:sldId id="262" r:id="rId7"/>
    <p:sldId id="263" r:id="rId8"/>
    <p:sldId id="298" r:id="rId9"/>
    <p:sldId id="294" r:id="rId10"/>
    <p:sldId id="300" r:id="rId11"/>
    <p:sldId id="293" r:id="rId12"/>
    <p:sldId id="264" r:id="rId13"/>
    <p:sldId id="295" r:id="rId14"/>
    <p:sldId id="265" r:id="rId15"/>
    <p:sldId id="302" r:id="rId16"/>
    <p:sldId id="303" r:id="rId17"/>
    <p:sldId id="312" r:id="rId18"/>
    <p:sldId id="301" r:id="rId19"/>
    <p:sldId id="299" r:id="rId20"/>
    <p:sldId id="297" r:id="rId21"/>
    <p:sldId id="304" r:id="rId22"/>
    <p:sldId id="305" r:id="rId23"/>
    <p:sldId id="268" r:id="rId24"/>
    <p:sldId id="296"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310" r:id="rId42"/>
    <p:sldId id="311" r:id="rId43"/>
    <p:sldId id="286" r:id="rId44"/>
    <p:sldId id="285" r:id="rId45"/>
    <p:sldId id="307" r:id="rId46"/>
    <p:sldId id="308" r:id="rId47"/>
    <p:sldId id="306" r:id="rId48"/>
    <p:sldId id="309" r:id="rId49"/>
    <p:sldId id="287" r:id="rId50"/>
    <p:sldId id="288" r:id="rId51"/>
    <p:sldId id="289" r:id="rId52"/>
    <p:sldId id="290" r:id="rId53"/>
    <p:sldId id="29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032" y="-944"/>
      </p:cViewPr>
      <p:guideLst>
        <p:guide orient="horz" pos="2160"/>
        <p:guide pos="2880"/>
      </p:guideLst>
    </p:cSldViewPr>
  </p:slideViewPr>
  <p:notesTextViewPr>
    <p:cViewPr>
      <p:scale>
        <a:sx n="100" d="100"/>
        <a:sy n="100" d="100"/>
      </p:scale>
      <p:origin x="0" y="0"/>
    </p:cViewPr>
  </p:notesTextViewPr>
  <p:sorterViewPr>
    <p:cViewPr>
      <p:scale>
        <a:sx n="300" d="100"/>
        <a:sy n="300" d="100"/>
      </p:scale>
      <p:origin x="0" y="10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C20FD-9A3C-5F4A-A39B-FFDBE363861E}" type="datetimeFigureOut">
              <a:rPr lang="en-US" smtClean="0"/>
              <a:t>9/23/16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DF6F4-5553-044B-A756-2ECDB3DD5FE2}" type="slidenum">
              <a:rPr lang="en-US" smtClean="0"/>
              <a:t>‹#›</a:t>
            </a:fld>
            <a:endParaRPr lang="en-US"/>
          </a:p>
        </p:txBody>
      </p:sp>
    </p:spTree>
    <p:extLst>
      <p:ext uri="{BB962C8B-B14F-4D97-AF65-F5344CB8AC3E}">
        <p14:creationId xmlns:p14="http://schemas.microsoft.com/office/powerpoint/2010/main" val="364099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a:t>
            </a:r>
            <a:r>
              <a:rPr lang="en-US" baseline="0" dirty="0" err="1" smtClean="0"/>
              <a:t>parenst</a:t>
            </a:r>
            <a:r>
              <a:rPr lang="en-US" baseline="0" dirty="0" smtClean="0"/>
              <a:t> call out what they see the kids doing, draw two columns on the board, but do not label them yet.  As the parent(s) call our what they see, write what they said in the corresponding column (column 1 will be labeled “Behaviors” and column 2 will be labeled “Interpretations”.  </a:t>
            </a:r>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7</a:t>
            </a:fld>
            <a:endParaRPr lang="en-US"/>
          </a:p>
        </p:txBody>
      </p:sp>
    </p:spTree>
    <p:extLst>
      <p:ext uri="{BB962C8B-B14F-4D97-AF65-F5344CB8AC3E}">
        <p14:creationId xmlns:p14="http://schemas.microsoft.com/office/powerpoint/2010/main" val="169722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these clusters.  Let’s talk about what you are thinking when I say we do not start with behavior problems, but teaching your child skills first using ABA principles.</a:t>
            </a:r>
            <a:endParaRPr lang="en-US" dirty="0"/>
          </a:p>
        </p:txBody>
      </p:sp>
      <p:sp>
        <p:nvSpPr>
          <p:cNvPr id="4" name="Slide Number Placeholder 3"/>
          <p:cNvSpPr>
            <a:spLocks noGrp="1"/>
          </p:cNvSpPr>
          <p:nvPr>
            <p:ph type="sldNum" sz="quarter" idx="10"/>
          </p:nvPr>
        </p:nvSpPr>
        <p:spPr/>
        <p:txBody>
          <a:bodyPr/>
          <a:lstStyle/>
          <a:p>
            <a:fld id="{983B42A6-DEEF-7147-923D-CA912BD520B7}" type="slidenum">
              <a:rPr lang="en-US" smtClean="0"/>
              <a:t>20</a:t>
            </a:fld>
            <a:endParaRPr lang="en-US"/>
          </a:p>
        </p:txBody>
      </p:sp>
    </p:spTree>
    <p:extLst>
      <p:ext uri="{BB962C8B-B14F-4D97-AF65-F5344CB8AC3E}">
        <p14:creationId xmlns:p14="http://schemas.microsoft.com/office/powerpoint/2010/main" val="300590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RFT cluster has applications with parent training.  A parent may display fusion when it comes to their child being diagnosed with Autism, which can in turn effect clinical effectiveness.  They can become so fused with what the word Autism means that they are not able to see the present moment and can be concerned with relational </a:t>
            </a:r>
            <a:r>
              <a:rPr lang="en-US" sz="1200" kern="1200" dirty="0" err="1" smtClean="0">
                <a:solidFill>
                  <a:schemeClr val="tx1"/>
                </a:solidFill>
                <a:effectLst/>
                <a:latin typeface="+mn-lt"/>
                <a:ea typeface="+mn-ea"/>
                <a:cs typeface="+mn-cs"/>
              </a:rPr>
              <a:t>operants</a:t>
            </a:r>
            <a:r>
              <a:rPr lang="en-US" sz="1200" kern="1200" dirty="0" smtClean="0">
                <a:solidFill>
                  <a:schemeClr val="tx1"/>
                </a:solidFill>
                <a:effectLst/>
                <a:latin typeface="+mn-lt"/>
                <a:ea typeface="+mn-ea"/>
                <a:cs typeface="+mn-cs"/>
              </a:rPr>
              <a:t> that</a:t>
            </a:r>
            <a:r>
              <a:rPr lang="en-US" sz="1200" kern="1200" baseline="0" dirty="0" smtClean="0">
                <a:solidFill>
                  <a:schemeClr val="tx1"/>
                </a:solidFill>
                <a:effectLst/>
                <a:latin typeface="+mn-lt"/>
                <a:ea typeface="+mn-ea"/>
                <a:cs typeface="+mn-cs"/>
              </a:rPr>
              <a:t> compete with successfully </a:t>
            </a:r>
            <a:r>
              <a:rPr lang="en-US" sz="1200" kern="1200" baseline="0" dirty="0" err="1" smtClean="0">
                <a:solidFill>
                  <a:schemeClr val="tx1"/>
                </a:solidFill>
                <a:effectLst/>
                <a:latin typeface="+mn-lt"/>
                <a:ea typeface="+mn-ea"/>
                <a:cs typeface="+mn-cs"/>
              </a:rPr>
              <a:t>participaitng</a:t>
            </a:r>
            <a:r>
              <a:rPr lang="en-US" sz="1200" kern="1200" baseline="0" dirty="0" smtClean="0">
                <a:solidFill>
                  <a:schemeClr val="tx1"/>
                </a:solidFill>
                <a:effectLst/>
                <a:latin typeface="+mn-lt"/>
                <a:ea typeface="+mn-ea"/>
                <a:cs typeface="+mn-cs"/>
              </a:rPr>
              <a:t> in parent training. </a:t>
            </a:r>
            <a:endParaRPr lang="en-US" dirty="0"/>
          </a:p>
        </p:txBody>
      </p:sp>
      <p:sp>
        <p:nvSpPr>
          <p:cNvPr id="4" name="Slide Number Placeholder 3"/>
          <p:cNvSpPr>
            <a:spLocks noGrp="1"/>
          </p:cNvSpPr>
          <p:nvPr>
            <p:ph type="sldNum" sz="quarter" idx="10"/>
          </p:nvPr>
        </p:nvSpPr>
        <p:spPr/>
        <p:txBody>
          <a:bodyPr/>
          <a:lstStyle/>
          <a:p>
            <a:fld id="{983B42A6-DEEF-7147-923D-CA912BD520B7}" type="slidenum">
              <a:rPr lang="en-US" smtClean="0"/>
              <a:t>24</a:t>
            </a:fld>
            <a:endParaRPr lang="en-US"/>
          </a:p>
        </p:txBody>
      </p:sp>
    </p:spTree>
    <p:extLst>
      <p:ext uri="{BB962C8B-B14F-4D97-AF65-F5344CB8AC3E}">
        <p14:creationId xmlns:p14="http://schemas.microsoft.com/office/powerpoint/2010/main" val="300590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one on one with parent(s) in-home,</a:t>
            </a:r>
            <a:r>
              <a:rPr lang="en-US" baseline="0" dirty="0" smtClean="0"/>
              <a:t> do one TA together then have parent(s) do one independently and share with the Behavior Analyst.</a:t>
            </a:r>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37</a:t>
            </a:fld>
            <a:endParaRPr lang="en-US"/>
          </a:p>
        </p:txBody>
      </p:sp>
    </p:spTree>
    <p:extLst>
      <p:ext uri="{BB962C8B-B14F-4D97-AF65-F5344CB8AC3E}">
        <p14:creationId xmlns:p14="http://schemas.microsoft.com/office/powerpoint/2010/main" val="112465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watching the video of “Setting</a:t>
            </a:r>
            <a:r>
              <a:rPr lang="en-US" baseline="0" dirty="0" smtClean="0"/>
              <a:t> the Stage, have parent(s) say how the behavior analyst changed the antecedents to set up a successful teaching session.  The teacher is in the purple shirt</a:t>
            </a:r>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41</a:t>
            </a:fld>
            <a:endParaRPr lang="en-US"/>
          </a:p>
        </p:txBody>
      </p:sp>
    </p:spTree>
    <p:extLst>
      <p:ext uri="{BB962C8B-B14F-4D97-AF65-F5344CB8AC3E}">
        <p14:creationId xmlns:p14="http://schemas.microsoft.com/office/powerpoint/2010/main" val="17235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watching the video of “Setting</a:t>
            </a:r>
            <a:r>
              <a:rPr lang="en-US" baseline="0" dirty="0" smtClean="0"/>
              <a:t> the Stage, have parent(s) say how the parent (in-home) changed the antecedents to set up a successful teaching session with her older child.  How was this different from the first video with a younger child in the center.</a:t>
            </a:r>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42</a:t>
            </a:fld>
            <a:endParaRPr lang="en-US"/>
          </a:p>
        </p:txBody>
      </p:sp>
    </p:spTree>
    <p:extLst>
      <p:ext uri="{BB962C8B-B14F-4D97-AF65-F5344CB8AC3E}">
        <p14:creationId xmlns:p14="http://schemas.microsoft.com/office/powerpoint/2010/main" val="17235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parents are done stating what they saw the kids do and you have written each statement in the corresponding column, ask the parent(s) to state what each column has in common; prompt as necessary.  Now label the columns accordingly and give the parents the behavioral rationale for labeling the columns as you did.  </a:t>
            </a:r>
          </a:p>
          <a:p>
            <a:endParaRPr lang="en-US" baseline="0" dirty="0" smtClean="0"/>
          </a:p>
          <a:p>
            <a:pPr marL="628650" lvl="1" indent="-171450">
              <a:buFont typeface="Arial"/>
              <a:buChar char="•"/>
            </a:pPr>
            <a:r>
              <a:rPr lang="en-US" baseline="0" dirty="0" smtClean="0"/>
              <a:t>Behaviors are specific, observable and measurable (SOM) and are fact-based</a:t>
            </a:r>
          </a:p>
          <a:p>
            <a:endParaRPr lang="en-US" baseline="0" dirty="0" smtClean="0"/>
          </a:p>
          <a:p>
            <a:pPr marL="628650" lvl="1" indent="-171450">
              <a:buFont typeface="Arial"/>
              <a:buChar char="•"/>
            </a:pPr>
            <a:r>
              <a:rPr lang="en-US" baseline="0" dirty="0" smtClean="0"/>
              <a:t>Interpretations (do as an ACT Activity) are what you thought the child was doing and can often lead to fused thoughts of the intent or meaning behind what your child actually did increasing your stress and anxiety.  We all make interpretations, but before reacting to those interpretations, take a step back and acknowledge how your are feeling, allow yourself to feel what you are experiencing, then, commit to specifying the behaviors you observed your child doing by actively writing down what you saw or verbalizing it to yourself.</a:t>
            </a:r>
            <a:endParaRPr lang="en-US" dirty="0" smtClean="0"/>
          </a:p>
          <a:p>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9</a:t>
            </a:fld>
            <a:endParaRPr lang="en-US"/>
          </a:p>
        </p:txBody>
      </p:sp>
    </p:spTree>
    <p:extLst>
      <p:ext uri="{BB962C8B-B14F-4D97-AF65-F5344CB8AC3E}">
        <p14:creationId xmlns:p14="http://schemas.microsoft.com/office/powerpoint/2010/main" val="65727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parents are done stating what they saw the kids do and you have written each statement in the corresponding column, ask the parent(s) to state what each column has in common; prompt as necessary.  Now label the columns accordingly and give the parents the behavioral rationale for labeling the columns as you did.  </a:t>
            </a:r>
          </a:p>
          <a:p>
            <a:endParaRPr lang="en-US" baseline="0" dirty="0" smtClean="0"/>
          </a:p>
          <a:p>
            <a:pPr marL="628650" lvl="1" indent="-171450">
              <a:buFont typeface="Arial"/>
              <a:buChar char="•"/>
            </a:pPr>
            <a:r>
              <a:rPr lang="en-US" baseline="0" dirty="0" smtClean="0"/>
              <a:t>Behaviors are specific, observable and measurable (SOM) and are fact-based</a:t>
            </a:r>
          </a:p>
          <a:p>
            <a:endParaRPr lang="en-US" baseline="0" dirty="0" smtClean="0"/>
          </a:p>
          <a:p>
            <a:pPr marL="628650" lvl="1" indent="-171450">
              <a:buFont typeface="Arial"/>
              <a:buChar char="•"/>
            </a:pPr>
            <a:r>
              <a:rPr lang="en-US" baseline="0" dirty="0" smtClean="0"/>
              <a:t>Interpretations (do as an ACT Activity) are what you thought the child was doing and can often lead to fused thoughts of the intent or meaning behind what your child actually did increasing your stress and anxiety.  We all make interpretations, but before reacting to those interpretations, take a step back and acknowledge how your are feeling, allow yourself to feel what you are experiencing, then, commit to specifying the behaviors you observed your child doing by actively writing down what you saw or verbalizing it to yourself.</a:t>
            </a:r>
            <a:endParaRPr lang="en-US" dirty="0" smtClean="0"/>
          </a:p>
          <a:p>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10</a:t>
            </a:fld>
            <a:endParaRPr lang="en-US"/>
          </a:p>
        </p:txBody>
      </p:sp>
    </p:spTree>
    <p:extLst>
      <p:ext uri="{BB962C8B-B14F-4D97-AF65-F5344CB8AC3E}">
        <p14:creationId xmlns:p14="http://schemas.microsoft.com/office/powerpoint/2010/main" val="65727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RFT cluster has applications with parent training.  A parent may display fusion when it comes to their child being diagnosed with Autism, which can in turn effect clinical effectiveness.  They can become so fused with what the word Autism means that they are not able to see the present moment and can be concerned with relational </a:t>
            </a:r>
            <a:r>
              <a:rPr lang="en-US" sz="1200" kern="1200" dirty="0" err="1" smtClean="0">
                <a:solidFill>
                  <a:schemeClr val="tx1"/>
                </a:solidFill>
                <a:effectLst/>
                <a:latin typeface="+mn-lt"/>
                <a:ea typeface="+mn-ea"/>
                <a:cs typeface="+mn-cs"/>
              </a:rPr>
              <a:t>operants</a:t>
            </a:r>
            <a:r>
              <a:rPr lang="en-US" sz="1200" kern="1200" dirty="0" smtClean="0">
                <a:solidFill>
                  <a:schemeClr val="tx1"/>
                </a:solidFill>
                <a:effectLst/>
                <a:latin typeface="+mn-lt"/>
                <a:ea typeface="+mn-ea"/>
                <a:cs typeface="+mn-cs"/>
              </a:rPr>
              <a:t> that</a:t>
            </a:r>
            <a:r>
              <a:rPr lang="en-US" sz="1200" kern="1200" baseline="0" dirty="0" smtClean="0">
                <a:solidFill>
                  <a:schemeClr val="tx1"/>
                </a:solidFill>
                <a:effectLst/>
                <a:latin typeface="+mn-lt"/>
                <a:ea typeface="+mn-ea"/>
                <a:cs typeface="+mn-cs"/>
              </a:rPr>
              <a:t> compete with successfully participating in parent training. </a:t>
            </a:r>
            <a:endParaRPr lang="en-US" dirty="0"/>
          </a:p>
        </p:txBody>
      </p:sp>
      <p:sp>
        <p:nvSpPr>
          <p:cNvPr id="4" name="Slide Number Placeholder 3"/>
          <p:cNvSpPr>
            <a:spLocks noGrp="1"/>
          </p:cNvSpPr>
          <p:nvPr>
            <p:ph type="sldNum" sz="quarter" idx="10"/>
          </p:nvPr>
        </p:nvSpPr>
        <p:spPr/>
        <p:txBody>
          <a:bodyPr/>
          <a:lstStyle/>
          <a:p>
            <a:fld id="{983B42A6-DEEF-7147-923D-CA912BD520B7}" type="slidenum">
              <a:rPr lang="en-US" smtClean="0"/>
              <a:t>11</a:t>
            </a:fld>
            <a:endParaRPr lang="en-US"/>
          </a:p>
        </p:txBody>
      </p:sp>
    </p:spTree>
    <p:extLst>
      <p:ext uri="{BB962C8B-B14F-4D97-AF65-F5344CB8AC3E}">
        <p14:creationId xmlns:p14="http://schemas.microsoft.com/office/powerpoint/2010/main" val="300590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parents are done stating what they saw the kids do and you have written each statement in the corresponding column, ask the parent(s) to state what each column has in common; prompt as necessary.  Now label the columns accordingly and give the parents the behavioral rationale for labeling the columns as you did.  </a:t>
            </a:r>
          </a:p>
          <a:p>
            <a:endParaRPr lang="en-US" baseline="0" dirty="0" smtClean="0"/>
          </a:p>
          <a:p>
            <a:pPr marL="628650" lvl="1" indent="-171450">
              <a:buFont typeface="Arial"/>
              <a:buChar char="•"/>
            </a:pPr>
            <a:r>
              <a:rPr lang="en-US" baseline="0" dirty="0" smtClean="0"/>
              <a:t>Behaviors are specific, observable and measurable (SOM) and are fact-based</a:t>
            </a:r>
          </a:p>
          <a:p>
            <a:endParaRPr lang="en-US" baseline="0" dirty="0" smtClean="0"/>
          </a:p>
          <a:p>
            <a:pPr marL="628650" lvl="1" indent="-171450">
              <a:buFont typeface="Arial"/>
              <a:buChar char="•"/>
            </a:pPr>
            <a:r>
              <a:rPr lang="en-US" baseline="0" dirty="0" smtClean="0"/>
              <a:t>Interpretations (do as an ACT Activity) are what you thought the child was doing and can often lead to fused thoughts of the intent or meaning behind what your child actually did increasing your stress and anxiety.  We all make interpretations, but before reacting to those interpretations, take a step back and acknowledge how your are feeling, allow yourself to feel what you are experiencing, then, commit to specifying the behaviors you observed your child doing by actively writing down what you saw or verbalizing it to yourself.</a:t>
            </a:r>
            <a:endParaRPr lang="en-US" dirty="0" smtClean="0"/>
          </a:p>
          <a:p>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12</a:t>
            </a:fld>
            <a:endParaRPr lang="en-US"/>
          </a:p>
        </p:txBody>
      </p:sp>
    </p:spTree>
    <p:extLst>
      <p:ext uri="{BB962C8B-B14F-4D97-AF65-F5344CB8AC3E}">
        <p14:creationId xmlns:p14="http://schemas.microsoft.com/office/powerpoint/2010/main" val="65727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Interfering Thoughts</a:t>
            </a:r>
            <a:r>
              <a:rPr lang="en-US" baseline="0" dirty="0" smtClean="0"/>
              <a:t> (Fusion – Experiential Avoidance). In other words, avoiding negative thoughts and emotions wherever and whenever they occur.  Doing something or taking something to ease our discomfort, nervousness or anxiety can work well in certain contexts, but it can also interfere with more aspects if our life.</a:t>
            </a:r>
          </a:p>
          <a:p>
            <a:endParaRPr lang="en-US" baseline="0" dirty="0" smtClean="0"/>
          </a:p>
          <a:p>
            <a:r>
              <a:rPr lang="en-US" baseline="0" dirty="0" smtClean="0"/>
              <a:t>Teaching your child new skills because you don’t want to fail</a:t>
            </a:r>
          </a:p>
          <a:p>
            <a:r>
              <a:rPr lang="en-US" baseline="0" dirty="0" smtClean="0"/>
              <a:t>Rearranging things in your child’s environment because you fear he won’t like something</a:t>
            </a:r>
          </a:p>
          <a:p>
            <a:r>
              <a:rPr lang="en-US" baseline="0" dirty="0" smtClean="0"/>
              <a:t>Saying to others that you have to give an instruction with a particular tone of voice so he will comply</a:t>
            </a:r>
          </a:p>
          <a:p>
            <a:endParaRPr lang="en-US" baseline="0" dirty="0" smtClean="0"/>
          </a:p>
          <a:p>
            <a:endParaRPr lang="en-US" dirty="0" smtClean="0"/>
          </a:p>
          <a:p>
            <a:r>
              <a:rPr lang="en-US" dirty="0" smtClean="0"/>
              <a:t>Making</a:t>
            </a:r>
            <a:r>
              <a:rPr lang="en-US" baseline="0" dirty="0" smtClean="0"/>
              <a:t> a new choice that is effective</a:t>
            </a:r>
          </a:p>
          <a:p>
            <a:endParaRPr lang="en-US" baseline="0" dirty="0" smtClean="0"/>
          </a:p>
          <a:p>
            <a:r>
              <a:rPr lang="en-US" baseline="0" dirty="0" smtClean="0"/>
              <a:t>Something new about my child’s behavior </a:t>
            </a:r>
          </a:p>
          <a:p>
            <a:endParaRPr lang="en-US" baseline="0" dirty="0" smtClean="0"/>
          </a:p>
          <a:p>
            <a:r>
              <a:rPr lang="en-US" baseline="0" dirty="0" smtClean="0"/>
              <a:t>Changing our behavior </a:t>
            </a:r>
          </a:p>
          <a:p>
            <a:endParaRPr lang="en-US" baseline="0" dirty="0" smtClean="0"/>
          </a:p>
          <a:p>
            <a:r>
              <a:rPr lang="en-US" sz="1200" kern="1200" dirty="0" smtClean="0">
                <a:solidFill>
                  <a:schemeClr val="tx1"/>
                </a:solidFill>
                <a:latin typeface="+mn-lt"/>
                <a:ea typeface="+mn-ea"/>
                <a:cs typeface="+mn-cs"/>
              </a:rPr>
              <a:t>These</a:t>
            </a:r>
            <a:r>
              <a:rPr lang="en-US" sz="1200" kern="1200" baseline="0" dirty="0" smtClean="0">
                <a:solidFill>
                  <a:schemeClr val="tx1"/>
                </a:solidFill>
                <a:latin typeface="+mn-lt"/>
                <a:ea typeface="+mn-ea"/>
                <a:cs typeface="+mn-cs"/>
              </a:rPr>
              <a:t> interfering thoughts have a</a:t>
            </a:r>
            <a:r>
              <a:rPr lang="en-US" sz="1200" kern="1200" dirty="0" smtClean="0">
                <a:solidFill>
                  <a:schemeClr val="tx1"/>
                </a:solidFill>
                <a:latin typeface="+mn-lt"/>
                <a:ea typeface="+mn-ea"/>
                <a:cs typeface="+mn-cs"/>
              </a:rPr>
              <a:t> tendency to generalize to other contexts and this means we start to avoid not just fear in some contexts,</a:t>
            </a:r>
            <a:r>
              <a:rPr lang="en-US" sz="1200" kern="1200" baseline="0" dirty="0" smtClean="0">
                <a:solidFill>
                  <a:schemeClr val="tx1"/>
                </a:solidFill>
                <a:latin typeface="+mn-lt"/>
                <a:ea typeface="+mn-ea"/>
                <a:cs typeface="+mn-cs"/>
              </a:rPr>
              <a:t> but experience them </a:t>
            </a:r>
            <a:r>
              <a:rPr lang="en-US" sz="1200" kern="1200" dirty="0" smtClean="0">
                <a:solidFill>
                  <a:schemeClr val="tx1"/>
                </a:solidFill>
                <a:latin typeface="+mn-lt"/>
                <a:ea typeface="+mn-ea"/>
                <a:cs typeface="+mn-cs"/>
              </a:rPr>
              <a:t>many different contexts.  This is a problem because interfering thoughts and emotions apply particularly in areas we care most about. Therefore, if we try to avoid difficult thoughts and emotions we risk having to avoid the things we care most about.  Ironically, the harder we try to avoid these</a:t>
            </a:r>
            <a:r>
              <a:rPr lang="en-US" sz="1200" kern="1200" baseline="0" dirty="0" smtClean="0">
                <a:solidFill>
                  <a:schemeClr val="tx1"/>
                </a:solidFill>
                <a:latin typeface="+mn-lt"/>
                <a:ea typeface="+mn-ea"/>
                <a:cs typeface="+mn-cs"/>
              </a:rPr>
              <a:t> thoughts and emotion</a:t>
            </a:r>
            <a:r>
              <a:rPr lang="en-US" sz="1200" kern="1200" dirty="0" smtClean="0">
                <a:solidFill>
                  <a:schemeClr val="tx1"/>
                </a:solidFill>
                <a:latin typeface="+mn-lt"/>
                <a:ea typeface="+mn-ea"/>
                <a:cs typeface="+mn-cs"/>
              </a:rPr>
              <a:t>s, the more powerful they become.  So avoiding anxiety tends to make anxiety more important, not less.  This leads to a paradoxical effect, where language has the capacity to reduce physical threats but to increase our psychological pain.</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This is where experiential avoidance comes in.  Humans are tempted to try and avoid negative thoughts and emotions wherever they occur.  And this is a strategy which can work extremely  well in some contexts. For example, not taking your child to a family event because you are afraid</a:t>
            </a:r>
            <a:r>
              <a:rPr lang="en-US" sz="1200" i="0" kern="1200" baseline="0" dirty="0" smtClean="0">
                <a:solidFill>
                  <a:schemeClr val="tx1"/>
                </a:solidFill>
                <a:latin typeface="+mn-lt"/>
                <a:ea typeface="+mn-ea"/>
                <a:cs typeface="+mn-cs"/>
              </a:rPr>
              <a:t> of how he/she will act causing you a lot of stress, bu</a:t>
            </a:r>
            <a:r>
              <a:rPr lang="en-US" sz="1200" i="0" kern="1200" dirty="0" smtClean="0">
                <a:solidFill>
                  <a:schemeClr val="tx1"/>
                </a:solidFill>
                <a:latin typeface="+mn-lt"/>
                <a:ea typeface="+mn-ea"/>
                <a:cs typeface="+mn-cs"/>
              </a:rPr>
              <a:t>t it can also interfere with more important aspects of life. </a:t>
            </a:r>
          </a:p>
          <a:p>
            <a:endParaRPr lang="en-US" sz="1200" i="0" kern="1200" dirty="0" smtClean="0">
              <a:solidFill>
                <a:schemeClr val="tx1"/>
              </a:solidFill>
              <a:latin typeface="+mn-lt"/>
              <a:ea typeface="+mn-ea"/>
              <a:cs typeface="+mn-cs"/>
            </a:endParaRPr>
          </a:p>
          <a:p>
            <a:pPr marL="171450" lvl="0" indent="-171450">
              <a:buFont typeface="Arial"/>
              <a:buChar char="•"/>
            </a:pPr>
            <a:r>
              <a:rPr lang="en-US" sz="1200" kern="1200" dirty="0" smtClean="0">
                <a:solidFill>
                  <a:schemeClr val="tx1"/>
                </a:solidFill>
                <a:latin typeface="+mn-lt"/>
                <a:ea typeface="+mn-ea"/>
                <a:cs typeface="+mn-cs"/>
              </a:rPr>
              <a:t>Putting off an important task because of the discomfort it evokes.</a:t>
            </a:r>
          </a:p>
          <a:p>
            <a:pPr marL="171450" lvl="0" indent="-171450">
              <a:buFont typeface="Arial"/>
              <a:buChar char="•"/>
            </a:pPr>
            <a:r>
              <a:rPr lang="en-US" sz="1200" kern="1200" dirty="0" smtClean="0">
                <a:solidFill>
                  <a:schemeClr val="tx1"/>
                </a:solidFill>
                <a:latin typeface="+mn-lt"/>
                <a:ea typeface="+mn-ea"/>
                <a:cs typeface="+mn-cs"/>
              </a:rPr>
              <a:t>Not taking advantage of an important opportunity to avoid feelings of failure.</a:t>
            </a:r>
          </a:p>
          <a:p>
            <a:pPr marL="171450" lvl="0" indent="-171450">
              <a:buFont typeface="Arial"/>
              <a:buChar char="•"/>
            </a:pPr>
            <a:r>
              <a:rPr lang="en-US" sz="1200" kern="1200" dirty="0" smtClean="0">
                <a:solidFill>
                  <a:schemeClr val="tx1"/>
                </a:solidFill>
                <a:latin typeface="+mn-lt"/>
                <a:ea typeface="+mn-ea"/>
                <a:cs typeface="+mn-cs"/>
              </a:rPr>
              <a:t>Not going</a:t>
            </a:r>
            <a:r>
              <a:rPr lang="en-US" sz="1200" kern="1200" baseline="0" dirty="0" smtClean="0">
                <a:solidFill>
                  <a:schemeClr val="tx1"/>
                </a:solidFill>
                <a:latin typeface="+mn-lt"/>
                <a:ea typeface="+mn-ea"/>
                <a:cs typeface="+mn-cs"/>
              </a:rPr>
              <a:t> on vacation because of the extra work it involves to manage your child’s behaviors</a:t>
            </a:r>
            <a:endParaRPr lang="en-US" sz="1200" kern="1200" dirty="0" smtClean="0">
              <a:solidFill>
                <a:schemeClr val="tx1"/>
              </a:solidFill>
              <a:latin typeface="+mn-lt"/>
              <a:ea typeface="+mn-ea"/>
              <a:cs typeface="+mn-cs"/>
            </a:endParaRPr>
          </a:p>
          <a:p>
            <a:pPr marL="171450" lvl="0" indent="-171450">
              <a:buFont typeface="Arial"/>
              <a:buChar char="•"/>
            </a:pPr>
            <a:r>
              <a:rPr lang="en-US" sz="1200" kern="1200" dirty="0" smtClean="0">
                <a:solidFill>
                  <a:schemeClr val="tx1"/>
                </a:solidFill>
                <a:latin typeface="+mn-lt"/>
                <a:ea typeface="+mn-ea"/>
                <a:cs typeface="+mn-cs"/>
              </a:rPr>
              <a:t>Avoiding social gatherings because of the anxiety it leads to.</a:t>
            </a:r>
          </a:p>
          <a:p>
            <a:pPr marL="0" lvl="0" indent="0">
              <a:buFont typeface="Arial"/>
              <a:buNone/>
            </a:pPr>
            <a:r>
              <a:rPr lang="en-US" sz="1200" kern="120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1085850" lvl="2" indent="-171450">
              <a:buFont typeface="Arial"/>
              <a:buChar char="•"/>
            </a:pPr>
            <a:endParaRPr lang="en-US" dirty="0"/>
          </a:p>
        </p:txBody>
      </p:sp>
      <p:sp>
        <p:nvSpPr>
          <p:cNvPr id="4" name="Slide Number Placeholder 3"/>
          <p:cNvSpPr>
            <a:spLocks noGrp="1"/>
          </p:cNvSpPr>
          <p:nvPr>
            <p:ph type="sldNum" sz="quarter" idx="10"/>
          </p:nvPr>
        </p:nvSpPr>
        <p:spPr/>
        <p:txBody>
          <a:bodyPr/>
          <a:lstStyle/>
          <a:p>
            <a:fld id="{19278D21-B1A1-3E4A-8A77-FB13D3BEE641}" type="slidenum">
              <a:rPr lang="en-US" smtClean="0"/>
              <a:t>13</a:t>
            </a:fld>
            <a:endParaRPr lang="en-US"/>
          </a:p>
        </p:txBody>
      </p:sp>
    </p:spTree>
    <p:extLst>
      <p:ext uri="{BB962C8B-B14F-4D97-AF65-F5344CB8AC3E}">
        <p14:creationId xmlns:p14="http://schemas.microsoft.com/office/powerpoint/2010/main" val="308255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ask participants</a:t>
            </a:r>
            <a:r>
              <a:rPr lang="en-US" baseline="0" dirty="0" smtClean="0"/>
              <a:t> what makes this a good teaching session?</a:t>
            </a:r>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14</a:t>
            </a:fld>
            <a:endParaRPr lang="en-US"/>
          </a:p>
        </p:txBody>
      </p:sp>
    </p:spTree>
    <p:extLst>
      <p:ext uri="{BB962C8B-B14F-4D97-AF65-F5344CB8AC3E}">
        <p14:creationId xmlns:p14="http://schemas.microsoft.com/office/powerpoint/2010/main" val="14662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parents are done stating what they saw the kids do and you have written each statement in the corresponding column, ask the parent(s) to state what each column has in common; prompt as necessary.  Now label the columns accordingly and give the parents the behavioral rationale for labeling the columns as you did.  </a:t>
            </a:r>
          </a:p>
          <a:p>
            <a:endParaRPr lang="en-US" baseline="0" dirty="0" smtClean="0"/>
          </a:p>
          <a:p>
            <a:pPr marL="628650" lvl="1" indent="-171450">
              <a:buFont typeface="Arial"/>
              <a:buChar char="•"/>
            </a:pPr>
            <a:r>
              <a:rPr lang="en-US" baseline="0" dirty="0" smtClean="0"/>
              <a:t>Behaviors are specific, observable and measurable (SOM) and are fact-based</a:t>
            </a:r>
          </a:p>
          <a:p>
            <a:endParaRPr lang="en-US" baseline="0" dirty="0" smtClean="0"/>
          </a:p>
          <a:p>
            <a:pPr marL="628650" lvl="1" indent="-171450">
              <a:buFont typeface="Arial"/>
              <a:buChar char="•"/>
            </a:pPr>
            <a:r>
              <a:rPr lang="en-US" baseline="0" dirty="0" smtClean="0"/>
              <a:t>Interpretations (do as an ACT Activity) are what you thought the child was doing and can often lead to fused thoughts of the intent or meaning behind what your child actually did increasing your stress and anxiety.  We all make interpretations, but before reacting to those interpretations, take a step back and acknowledge how your are feeling, allow yourself to feel what you are experiencing, then, commit to specifying the behaviors you observed your child doing by actively writing down what you saw or verbalizing it to yourself.</a:t>
            </a:r>
            <a:endParaRPr lang="en-US" dirty="0" smtClean="0"/>
          </a:p>
          <a:p>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18</a:t>
            </a:fld>
            <a:endParaRPr lang="en-US"/>
          </a:p>
        </p:txBody>
      </p:sp>
    </p:spTree>
    <p:extLst>
      <p:ext uri="{BB962C8B-B14F-4D97-AF65-F5344CB8AC3E}">
        <p14:creationId xmlns:p14="http://schemas.microsoft.com/office/powerpoint/2010/main" val="65727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parents are done stating what they saw the kids do and you have written each statement in the corresponding column, ask the parent(s) to state what each column has in common; prompt as necessary.  Now label the columns accordingly and give the parents the behavioral rationale for labeling the columns as you did.  </a:t>
            </a:r>
          </a:p>
          <a:p>
            <a:endParaRPr lang="en-US" baseline="0" dirty="0" smtClean="0"/>
          </a:p>
          <a:p>
            <a:pPr marL="628650" lvl="1" indent="-171450">
              <a:buFont typeface="Arial"/>
              <a:buChar char="•"/>
            </a:pPr>
            <a:r>
              <a:rPr lang="en-US" baseline="0" dirty="0" smtClean="0"/>
              <a:t>Behaviors are specific, observable and measurable (SOM) and are fact-based</a:t>
            </a:r>
          </a:p>
          <a:p>
            <a:endParaRPr lang="en-US" baseline="0" dirty="0" smtClean="0"/>
          </a:p>
          <a:p>
            <a:pPr marL="628650" lvl="1" indent="-171450">
              <a:buFont typeface="Arial"/>
              <a:buChar char="•"/>
            </a:pPr>
            <a:r>
              <a:rPr lang="en-US" baseline="0" dirty="0" smtClean="0"/>
              <a:t>Interpretations (do as an ACT Activity) are what you thought the child was doing and can often lead to fused thoughts of the intent or meaning behind what your child actually did increasing your stress and anxiety.  We all make interpretations, but before reacting to those interpretations, take a step back and acknowledge how your are feeling, allow yourself to feel what you are experiencing, then, commit to specifying the behaviors you observed your child doing by actively writing down what you saw or verbalizing it to yourself.</a:t>
            </a:r>
            <a:endParaRPr lang="en-US" dirty="0" smtClean="0"/>
          </a:p>
          <a:p>
            <a:endParaRPr lang="en-US" dirty="0"/>
          </a:p>
        </p:txBody>
      </p:sp>
      <p:sp>
        <p:nvSpPr>
          <p:cNvPr id="4" name="Slide Number Placeholder 3"/>
          <p:cNvSpPr>
            <a:spLocks noGrp="1"/>
          </p:cNvSpPr>
          <p:nvPr>
            <p:ph type="sldNum" sz="quarter" idx="10"/>
          </p:nvPr>
        </p:nvSpPr>
        <p:spPr/>
        <p:txBody>
          <a:bodyPr/>
          <a:lstStyle/>
          <a:p>
            <a:fld id="{A46DF6F4-5553-044B-A756-2ECDB3DD5FE2}" type="slidenum">
              <a:rPr lang="en-US" smtClean="0"/>
              <a:t>19</a:t>
            </a:fld>
            <a:endParaRPr lang="en-US"/>
          </a:p>
        </p:txBody>
      </p:sp>
    </p:spTree>
    <p:extLst>
      <p:ext uri="{BB962C8B-B14F-4D97-AF65-F5344CB8AC3E}">
        <p14:creationId xmlns:p14="http://schemas.microsoft.com/office/powerpoint/2010/main" val="65727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D5D740-E25D-7349-866E-28E522C8DFB6}"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88BE-0A76-7D44-8BFE-347B197D94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5D740-E25D-7349-866E-28E522C8DFB6}"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88BE-0A76-7D44-8BFE-347B197D94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DD5D740-E25D-7349-866E-28E522C8DFB6}"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88BE-0A76-7D44-8BFE-347B197D94B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7526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381000" y="6323013"/>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3013"/>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0" y="6323013"/>
            <a:ext cx="1905000" cy="457200"/>
          </a:xfrm>
        </p:spPr>
        <p:txBody>
          <a:bodyPr/>
          <a:lstStyle>
            <a:lvl1pPr>
              <a:defRPr/>
            </a:lvl1pPr>
          </a:lstStyle>
          <a:p>
            <a:pPr>
              <a:defRPr/>
            </a:pPr>
            <a:fld id="{9FE9AA37-D541-C64A-B722-1EEBF0510BF5}" type="slidenum">
              <a:rPr lang="en-US"/>
              <a:pPr>
                <a:defRPr/>
              </a:pPr>
              <a:t>‹#›</a:t>
            </a:fld>
            <a:endParaRPr lang="en-US"/>
          </a:p>
        </p:txBody>
      </p:sp>
    </p:spTree>
    <p:extLst>
      <p:ext uri="{BB962C8B-B14F-4D97-AF65-F5344CB8AC3E}">
        <p14:creationId xmlns:p14="http://schemas.microsoft.com/office/powerpoint/2010/main" val="421087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7526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381000" y="6323013"/>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23013"/>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23013"/>
            <a:ext cx="1905000" cy="457200"/>
          </a:xfrm>
        </p:spPr>
        <p:txBody>
          <a:bodyPr/>
          <a:lstStyle>
            <a:lvl1pPr>
              <a:defRPr/>
            </a:lvl1pPr>
          </a:lstStyle>
          <a:p>
            <a:pPr>
              <a:defRPr/>
            </a:pPr>
            <a:fld id="{20D00436-4470-F24D-A2B0-86060CFD63AA}" type="slidenum">
              <a:rPr lang="en-US"/>
              <a:pPr>
                <a:defRPr/>
              </a:pPr>
              <a:t>‹#›</a:t>
            </a:fld>
            <a:endParaRPr lang="en-US"/>
          </a:p>
        </p:txBody>
      </p:sp>
    </p:spTree>
    <p:extLst>
      <p:ext uri="{BB962C8B-B14F-4D97-AF65-F5344CB8AC3E}">
        <p14:creationId xmlns:p14="http://schemas.microsoft.com/office/powerpoint/2010/main" val="245323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7526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006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323013"/>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3013"/>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0" y="6323013"/>
            <a:ext cx="1905000" cy="457200"/>
          </a:xfrm>
        </p:spPr>
        <p:txBody>
          <a:bodyPr/>
          <a:lstStyle>
            <a:lvl1pPr>
              <a:defRPr/>
            </a:lvl1pPr>
          </a:lstStyle>
          <a:p>
            <a:pPr>
              <a:defRPr/>
            </a:pPr>
            <a:fld id="{7051210A-CF79-2F4D-B8F6-FC140A99EA01}" type="slidenum">
              <a:rPr lang="en-US"/>
              <a:pPr>
                <a:defRPr/>
              </a:pPr>
              <a:t>‹#›</a:t>
            </a:fld>
            <a:endParaRPr lang="en-US"/>
          </a:p>
        </p:txBody>
      </p:sp>
    </p:spTree>
    <p:extLst>
      <p:ext uri="{BB962C8B-B14F-4D97-AF65-F5344CB8AC3E}">
        <p14:creationId xmlns:p14="http://schemas.microsoft.com/office/powerpoint/2010/main" val="27588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5D740-E25D-7349-866E-28E522C8DFB6}"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88BE-0A76-7D44-8BFE-347B197D94B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5D740-E25D-7349-866E-28E522C8DFB6}"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F88BE-0A76-7D44-8BFE-347B197D94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D5D740-E25D-7349-866E-28E522C8DFB6}"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F88BE-0A76-7D44-8BFE-347B197D94B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D5D740-E25D-7349-866E-28E522C8DFB6}" type="datetimeFigureOut">
              <a:rPr lang="en-US" smtClean="0"/>
              <a:t>9/23/16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F88BE-0A76-7D44-8BFE-347B197D94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D5D740-E25D-7349-866E-28E522C8DFB6}" type="datetimeFigureOut">
              <a:rPr lang="en-US" smtClean="0"/>
              <a:t>9/23/16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F88BE-0A76-7D44-8BFE-347B197D94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DD5D740-E25D-7349-866E-28E522C8DFB6}" type="datetimeFigureOut">
              <a:rPr lang="en-US" smtClean="0"/>
              <a:t>9/23/16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F88BE-0A76-7D44-8BFE-347B197D94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D5D740-E25D-7349-866E-28E522C8DFB6}"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F88BE-0A76-7D44-8BFE-347B197D94B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5D740-E25D-7349-866E-28E522C8DFB6}"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F88BE-0A76-7D44-8BFE-347B197D94B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DD5D740-E25D-7349-866E-28E522C8DFB6}" type="datetimeFigureOut">
              <a:rPr lang="en-US" smtClean="0"/>
              <a:t>9/23/16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9EF88BE-0A76-7D44-8BFE-347B197D94B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8.w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8.bin"/><Relationship Id="rId5" Type="http://schemas.openxmlformats.org/officeDocument/2006/relationships/image" Target="../media/image9.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0.w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1.wmf"/><Relationship Id="rId1" Type="http://schemas.openxmlformats.org/officeDocument/2006/relationships/vmlDrawing" Target="../drawings/vmlDrawing10.vml"/><Relationship Id="rId2"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836613" y="1828800"/>
            <a:ext cx="7772400" cy="1905000"/>
          </a:xfrm>
        </p:spPr>
        <p:txBody>
          <a:bodyPr/>
          <a:lstStyle/>
          <a:p>
            <a:pPr eaLnBrk="1" hangingPunct="1"/>
            <a:r>
              <a:rPr lang="en-US" sz="5400">
                <a:solidFill>
                  <a:srgbClr val="993366"/>
                </a:solidFill>
                <a:latin typeface="Comic Sans MS" charset="0"/>
              </a:rPr>
              <a:t>Positive Programming for Parents</a:t>
            </a:r>
            <a:endParaRPr lang="en-US">
              <a:latin typeface="Protege" charset="0"/>
            </a:endParaRPr>
          </a:p>
        </p:txBody>
      </p:sp>
      <p:sp>
        <p:nvSpPr>
          <p:cNvPr id="1026" name="Rectangle 3"/>
          <p:cNvSpPr>
            <a:spLocks noGrp="1" noChangeArrowheads="1"/>
          </p:cNvSpPr>
          <p:nvPr>
            <p:ph type="subTitle" idx="1"/>
          </p:nvPr>
        </p:nvSpPr>
        <p:spPr>
          <a:xfrm>
            <a:off x="1524000" y="3810000"/>
            <a:ext cx="6400800" cy="2006600"/>
          </a:xfrm>
        </p:spPr>
        <p:txBody>
          <a:bodyPr/>
          <a:lstStyle/>
          <a:p>
            <a:pPr eaLnBrk="1" hangingPunct="1">
              <a:defRPr/>
            </a:pPr>
            <a:r>
              <a:rPr lang="en-US" sz="2800" dirty="0" smtClean="0">
                <a:solidFill>
                  <a:srgbClr val="000090"/>
                </a:solidFill>
                <a:latin typeface="Comic Sans MS" charset="0"/>
              </a:rPr>
              <a:t>Presented by</a:t>
            </a:r>
          </a:p>
          <a:p>
            <a:pPr eaLnBrk="1" hangingPunct="1">
              <a:defRPr/>
            </a:pPr>
            <a:endParaRPr lang="en-US" sz="2800" dirty="0">
              <a:solidFill>
                <a:srgbClr val="993366"/>
              </a:solidFill>
              <a:latin typeface="Comic Sans MS" charset="0"/>
            </a:endParaRPr>
          </a:p>
          <a:p>
            <a:pPr eaLnBrk="1" hangingPunct="1">
              <a:defRPr/>
            </a:pPr>
            <a:r>
              <a:rPr lang="en-US" sz="3200" b="1" dirty="0" smtClean="0">
                <a:solidFill>
                  <a:srgbClr val="000090"/>
                </a:solidFill>
                <a:latin typeface="Comic Sans MS" charset="0"/>
              </a:rPr>
              <a:t>A</a:t>
            </a:r>
            <a:r>
              <a:rPr lang="en-US" sz="2800" dirty="0" smtClean="0">
                <a:solidFill>
                  <a:srgbClr val="993366"/>
                </a:solidFill>
                <a:latin typeface="Comic Sans MS" charset="0"/>
              </a:rPr>
              <a:t>pplied </a:t>
            </a:r>
            <a:r>
              <a:rPr lang="en-US" sz="3200" b="1" dirty="0">
                <a:solidFill>
                  <a:srgbClr val="993366"/>
                </a:solidFill>
                <a:latin typeface="Comic Sans MS" charset="0"/>
              </a:rPr>
              <a:t>B</a:t>
            </a:r>
            <a:r>
              <a:rPr lang="en-US" sz="2800" dirty="0">
                <a:solidFill>
                  <a:srgbClr val="993366"/>
                </a:solidFill>
                <a:latin typeface="Comic Sans MS" charset="0"/>
              </a:rPr>
              <a:t>ehavior </a:t>
            </a:r>
            <a:r>
              <a:rPr lang="en-US" sz="3200" b="1" dirty="0">
                <a:solidFill>
                  <a:schemeClr val="accent5">
                    <a:lumMod val="60000"/>
                    <a:lumOff val="40000"/>
                  </a:schemeClr>
                </a:solidFill>
                <a:latin typeface="Comic Sans MS" charset="0"/>
              </a:rPr>
              <a:t>C</a:t>
            </a:r>
            <a:r>
              <a:rPr lang="en-US" sz="2800" dirty="0">
                <a:solidFill>
                  <a:srgbClr val="993366"/>
                </a:solidFill>
                <a:latin typeface="Comic Sans MS" charset="0"/>
              </a:rPr>
              <a:t>onsultants, Inc.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41866" y="2540000"/>
            <a:ext cx="82634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533" y="1591056"/>
            <a:ext cx="0" cy="5096933"/>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186267" y="-677"/>
            <a:ext cx="8839199" cy="1252728"/>
          </a:xfrm>
        </p:spPr>
        <p:txBody>
          <a:bodyPr>
            <a:normAutofit/>
          </a:bodyPr>
          <a:lstStyle/>
          <a:p>
            <a:r>
              <a:rPr lang="en-US" b="1" dirty="0" smtClean="0">
                <a:latin typeface="Comic Sans MS"/>
                <a:cs typeface="Comic Sans MS"/>
              </a:rPr>
              <a:t>Continued</a:t>
            </a:r>
            <a:endParaRPr lang="en-US" b="1" dirty="0">
              <a:latin typeface="Comic Sans MS"/>
              <a:cs typeface="Comic Sans MS"/>
            </a:endParaRPr>
          </a:p>
        </p:txBody>
      </p:sp>
      <p:sp>
        <p:nvSpPr>
          <p:cNvPr id="16" name="Oval Callout 15"/>
          <p:cNvSpPr/>
          <p:nvPr/>
        </p:nvSpPr>
        <p:spPr>
          <a:xfrm>
            <a:off x="914401" y="1150789"/>
            <a:ext cx="3166532"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latin typeface="Comic Sans MS"/>
                <a:cs typeface="Comic Sans MS"/>
              </a:rPr>
              <a:t>Behaviors	</a:t>
            </a:r>
            <a:endParaRPr lang="en-US" sz="2400" b="1" dirty="0">
              <a:solidFill>
                <a:srgbClr val="FF0000"/>
              </a:solidFill>
              <a:latin typeface="Comic Sans MS"/>
              <a:cs typeface="Comic Sans MS"/>
            </a:endParaRPr>
          </a:p>
        </p:txBody>
      </p:sp>
      <p:sp>
        <p:nvSpPr>
          <p:cNvPr id="20" name="Oval Callout 19"/>
          <p:cNvSpPr/>
          <p:nvPr/>
        </p:nvSpPr>
        <p:spPr>
          <a:xfrm>
            <a:off x="4910668" y="1150111"/>
            <a:ext cx="3589866"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latin typeface="Comic Sans MS"/>
                <a:cs typeface="Comic Sans MS"/>
              </a:rPr>
              <a:t>Interpretations</a:t>
            </a:r>
            <a:endParaRPr lang="en-US" sz="2400" b="1" dirty="0">
              <a:solidFill>
                <a:srgbClr val="FF0000"/>
              </a:solidFill>
              <a:latin typeface="Comic Sans MS"/>
              <a:cs typeface="Comic Sans MS"/>
            </a:endParaRPr>
          </a:p>
        </p:txBody>
      </p:sp>
    </p:spTree>
    <p:extLst>
      <p:ext uri="{BB962C8B-B14F-4D97-AF65-F5344CB8AC3E}">
        <p14:creationId xmlns:p14="http://schemas.microsoft.com/office/powerpoint/2010/main" val="54778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62"/>
            <a:ext cx="8229600" cy="1252728"/>
          </a:xfrm>
        </p:spPr>
        <p:txBody>
          <a:bodyPr>
            <a:normAutofit fontScale="90000"/>
          </a:bodyPr>
          <a:lstStyle/>
          <a:p>
            <a:pPr algn="ctr"/>
            <a:r>
              <a:rPr lang="en-US" b="1" dirty="0" smtClean="0">
                <a:solidFill>
                  <a:schemeClr val="bg1"/>
                </a:solidFill>
                <a:latin typeface="Comic Sans MS"/>
                <a:cs typeface="Comic Sans MS"/>
              </a:rPr>
              <a:t>Interpretations can lead to. . . </a:t>
            </a:r>
            <a:endParaRPr lang="en-US" b="1" dirty="0">
              <a:solidFill>
                <a:schemeClr val="bg1"/>
              </a:solidFill>
              <a:latin typeface="Comic Sans MS"/>
              <a:cs typeface="Comic Sans MS"/>
            </a:endParaRPr>
          </a:p>
        </p:txBody>
      </p:sp>
      <p:sp>
        <p:nvSpPr>
          <p:cNvPr id="3" name="Content Placeholder 2"/>
          <p:cNvSpPr>
            <a:spLocks noGrp="1"/>
          </p:cNvSpPr>
          <p:nvPr>
            <p:ph idx="1"/>
          </p:nvPr>
        </p:nvSpPr>
        <p:spPr>
          <a:xfrm>
            <a:off x="135468" y="1311804"/>
            <a:ext cx="8669866" cy="3450696"/>
          </a:xfrm>
        </p:spPr>
        <p:txBody>
          <a:bodyPr>
            <a:normAutofit/>
          </a:bodyPr>
          <a:lstStyle/>
          <a:p>
            <a:pPr marL="0" indent="0" algn="ctr">
              <a:buNone/>
            </a:pPr>
            <a:r>
              <a:rPr lang="en-US" sz="3200" dirty="0" smtClean="0">
                <a:latin typeface="Comic Sans MS"/>
                <a:cs typeface="Comic Sans MS"/>
              </a:rPr>
              <a:t>My child does not listen and do what I ask</a:t>
            </a:r>
            <a:endParaRPr lang="en-US" sz="3200" dirty="0">
              <a:latin typeface="Comic Sans MS"/>
              <a:cs typeface="Comic Sans MS"/>
            </a:endParaRPr>
          </a:p>
        </p:txBody>
      </p:sp>
      <p:sp>
        <p:nvSpPr>
          <p:cNvPr id="4" name="Rectangle 3"/>
          <p:cNvSpPr/>
          <p:nvPr/>
        </p:nvSpPr>
        <p:spPr>
          <a:xfrm>
            <a:off x="2324100" y="22352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grief</a:t>
            </a:r>
            <a:endParaRPr lang="en-US" dirty="0">
              <a:solidFill>
                <a:srgbClr val="FF0000"/>
              </a:solidFill>
            </a:endParaRPr>
          </a:p>
        </p:txBody>
      </p:sp>
      <p:sp>
        <p:nvSpPr>
          <p:cNvPr id="8" name="Rectangle 7"/>
          <p:cNvSpPr/>
          <p:nvPr/>
        </p:nvSpPr>
        <p:spPr>
          <a:xfrm>
            <a:off x="4762500" y="2218267"/>
            <a:ext cx="10287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helpless</a:t>
            </a:r>
            <a:endParaRPr lang="en-US" dirty="0">
              <a:solidFill>
                <a:srgbClr val="FF0000"/>
              </a:solidFill>
            </a:endParaRPr>
          </a:p>
        </p:txBody>
      </p:sp>
      <p:sp>
        <p:nvSpPr>
          <p:cNvPr id="9" name="Rectangle 8"/>
          <p:cNvSpPr/>
          <p:nvPr/>
        </p:nvSpPr>
        <p:spPr>
          <a:xfrm>
            <a:off x="2971800" y="3416300"/>
            <a:ext cx="17907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90"/>
                </a:solidFill>
              </a:rPr>
              <a:t>My Child has Autism</a:t>
            </a:r>
            <a:endParaRPr lang="en-US" sz="2400" b="1" dirty="0">
              <a:solidFill>
                <a:srgbClr val="000090"/>
              </a:solidFill>
            </a:endParaRPr>
          </a:p>
        </p:txBody>
      </p:sp>
      <p:sp>
        <p:nvSpPr>
          <p:cNvPr id="10" name="Round Diagonal Corner Rectangle 9"/>
          <p:cNvSpPr/>
          <p:nvPr/>
        </p:nvSpPr>
        <p:spPr>
          <a:xfrm>
            <a:off x="2057400" y="4762500"/>
            <a:ext cx="1181100" cy="9144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What</a:t>
            </a:r>
            <a:r>
              <a:rPr lang="en-US" dirty="0" smtClean="0"/>
              <a:t> </a:t>
            </a:r>
            <a:r>
              <a:rPr lang="en-US" dirty="0" smtClean="0">
                <a:solidFill>
                  <a:srgbClr val="FF0000"/>
                </a:solidFill>
              </a:rPr>
              <a:t>did I do wrong?</a:t>
            </a:r>
            <a:endParaRPr lang="en-US" dirty="0">
              <a:solidFill>
                <a:srgbClr val="FF0000"/>
              </a:solidFill>
            </a:endParaRPr>
          </a:p>
        </p:txBody>
      </p:sp>
      <p:sp>
        <p:nvSpPr>
          <p:cNvPr id="11" name="Rectangle 10"/>
          <p:cNvSpPr/>
          <p:nvPr/>
        </p:nvSpPr>
        <p:spPr>
          <a:xfrm>
            <a:off x="5520267" y="4216400"/>
            <a:ext cx="138853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90"/>
                </a:solidFill>
              </a:rPr>
              <a:t>Parent Training</a:t>
            </a:r>
          </a:p>
        </p:txBody>
      </p:sp>
      <p:sp>
        <p:nvSpPr>
          <p:cNvPr id="12" name="Oval 11"/>
          <p:cNvSpPr/>
          <p:nvPr/>
        </p:nvSpPr>
        <p:spPr>
          <a:xfrm>
            <a:off x="7544329" y="3589866"/>
            <a:ext cx="1566334" cy="1083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rPr>
              <a:t>Where am I going to find time? </a:t>
            </a:r>
            <a:endParaRPr lang="en-US" sz="1600" dirty="0">
              <a:solidFill>
                <a:srgbClr val="FF0000"/>
              </a:solidFill>
            </a:endParaRPr>
          </a:p>
        </p:txBody>
      </p:sp>
      <p:sp>
        <p:nvSpPr>
          <p:cNvPr id="13" name="Oval 12"/>
          <p:cNvSpPr/>
          <p:nvPr/>
        </p:nvSpPr>
        <p:spPr>
          <a:xfrm>
            <a:off x="5791200" y="3048000"/>
            <a:ext cx="15367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 can’t teach my child</a:t>
            </a:r>
            <a:endParaRPr lang="en-US" dirty="0">
              <a:solidFill>
                <a:srgbClr val="FF0000"/>
              </a:solidFill>
            </a:endParaRPr>
          </a:p>
        </p:txBody>
      </p:sp>
      <p:sp>
        <p:nvSpPr>
          <p:cNvPr id="15" name="Oval 14"/>
          <p:cNvSpPr/>
          <p:nvPr/>
        </p:nvSpPr>
        <p:spPr>
          <a:xfrm>
            <a:off x="5791200" y="5461000"/>
            <a:ext cx="15367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You make it look easy</a:t>
            </a:r>
            <a:endParaRPr lang="en-US" dirty="0">
              <a:solidFill>
                <a:srgbClr val="FF0000"/>
              </a:solidFill>
            </a:endParaRPr>
          </a:p>
        </p:txBody>
      </p:sp>
      <p:sp>
        <p:nvSpPr>
          <p:cNvPr id="16" name="Oval 15"/>
          <p:cNvSpPr/>
          <p:nvPr/>
        </p:nvSpPr>
        <p:spPr>
          <a:xfrm>
            <a:off x="7327900" y="4762500"/>
            <a:ext cx="1605788" cy="1155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 don’t have any support</a:t>
            </a:r>
            <a:endParaRPr lang="en-US" dirty="0">
              <a:solidFill>
                <a:srgbClr val="FF0000"/>
              </a:solidFill>
            </a:endParaRPr>
          </a:p>
        </p:txBody>
      </p:sp>
      <p:sp>
        <p:nvSpPr>
          <p:cNvPr id="17" name="Rectangle 16"/>
          <p:cNvSpPr/>
          <p:nvPr/>
        </p:nvSpPr>
        <p:spPr>
          <a:xfrm>
            <a:off x="3975099" y="4673600"/>
            <a:ext cx="1274233" cy="1244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It’s never ending</a:t>
            </a:r>
          </a:p>
        </p:txBody>
      </p:sp>
      <p:sp>
        <p:nvSpPr>
          <p:cNvPr id="19" name="Rectangle 18"/>
          <p:cNvSpPr/>
          <p:nvPr/>
        </p:nvSpPr>
        <p:spPr>
          <a:xfrm>
            <a:off x="1485900" y="34163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anger</a:t>
            </a:r>
            <a:endParaRPr lang="en-US" dirty="0">
              <a:solidFill>
                <a:srgbClr val="FF0000"/>
              </a:solidFill>
            </a:endParaRPr>
          </a:p>
        </p:txBody>
      </p:sp>
      <p:cxnSp>
        <p:nvCxnSpPr>
          <p:cNvPr id="21" name="Straight Connector 20"/>
          <p:cNvCxnSpPr>
            <a:stCxn id="4" idx="3"/>
            <a:endCxn id="9" idx="0"/>
          </p:cNvCxnSpPr>
          <p:nvPr/>
        </p:nvCxnSpPr>
        <p:spPr>
          <a:xfrm>
            <a:off x="3238500" y="2692400"/>
            <a:ext cx="628650" cy="723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9" idx="0"/>
          </p:cNvCxnSpPr>
          <p:nvPr/>
        </p:nvCxnSpPr>
        <p:spPr>
          <a:xfrm flipH="1">
            <a:off x="3867150" y="2692400"/>
            <a:ext cx="895350" cy="723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400300" y="3962400"/>
            <a:ext cx="571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9" idx="2"/>
          </p:cNvCxnSpPr>
          <p:nvPr/>
        </p:nvCxnSpPr>
        <p:spPr>
          <a:xfrm>
            <a:off x="3867150" y="4330700"/>
            <a:ext cx="685800" cy="342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388100" y="3962400"/>
            <a:ext cx="17145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10" idx="3"/>
          </p:cNvCxnSpPr>
          <p:nvPr/>
        </p:nvCxnSpPr>
        <p:spPr>
          <a:xfrm flipH="1">
            <a:off x="2647950" y="4330700"/>
            <a:ext cx="1219200"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24675" y="4533900"/>
            <a:ext cx="860425"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11" idx="1"/>
          </p:cNvCxnSpPr>
          <p:nvPr/>
        </p:nvCxnSpPr>
        <p:spPr>
          <a:xfrm>
            <a:off x="4762500" y="3873500"/>
            <a:ext cx="757767" cy="80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924675" y="5003800"/>
            <a:ext cx="403225" cy="25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388100" y="5130800"/>
            <a:ext cx="0" cy="3302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Footer Placeholder 1"/>
          <p:cNvSpPr>
            <a:spLocks noGrp="1"/>
          </p:cNvSpPr>
          <p:nvPr>
            <p:ph type="ftr" sz="quarter" idx="4294967295"/>
          </p:nvPr>
        </p:nvSpPr>
        <p:spPr bwMode="auto">
          <a:xfrm>
            <a:off x="3238500" y="6386463"/>
            <a:ext cx="3581400" cy="384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latin typeface="Goudy Old Style" charset="0"/>
              </a:rPr>
              <a:t>Copyright, Applied Behavior Consultants, Inc., 2014</a:t>
            </a:r>
          </a:p>
        </p:txBody>
      </p:sp>
      <p:sp>
        <p:nvSpPr>
          <p:cNvPr id="29" name="Slide Number Placeholder 5"/>
          <p:cNvSpPr>
            <a:spLocks noGrp="1"/>
          </p:cNvSpPr>
          <p:nvPr>
            <p:ph type="sldNum" sz="quarter" idx="12"/>
          </p:nvPr>
        </p:nvSpPr>
        <p:spPr>
          <a:xfrm>
            <a:off x="8501063" y="6474119"/>
            <a:ext cx="642937" cy="365125"/>
          </a:xfrm>
        </p:spPr>
        <p:txBody>
          <a:bodyPr>
            <a:normAutofit/>
          </a:bodyPr>
          <a:lstStyle/>
          <a:p>
            <a:pPr>
              <a:defRPr/>
            </a:pPr>
            <a:fld id="{747D9568-B3B4-8047-8053-0F710473E195}" type="slidenum">
              <a:rPr lang="en-US"/>
              <a:pPr>
                <a:defRPr/>
              </a:pPr>
              <a:t>11</a:t>
            </a:fld>
            <a:endParaRPr lang="en-US" dirty="0"/>
          </a:p>
        </p:txBody>
      </p:sp>
    </p:spTree>
    <p:extLst>
      <p:ext uri="{BB962C8B-B14F-4D97-AF65-F5344CB8AC3E}">
        <p14:creationId xmlns:p14="http://schemas.microsoft.com/office/powerpoint/2010/main" val="3651197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42900"/>
            <a:ext cx="8534400" cy="1104900"/>
          </a:xfrm>
        </p:spPr>
        <p:txBody>
          <a:bodyPr rtlCol="0">
            <a:noAutofit/>
          </a:bodyPr>
          <a:lstStyle/>
          <a:p>
            <a:pPr eaLnBrk="1" fontAlgn="auto" hangingPunct="1">
              <a:spcAft>
                <a:spcPts val="0"/>
              </a:spcAft>
              <a:defRPr/>
            </a:pPr>
            <a:r>
              <a:rPr lang="en-US" b="1" dirty="0">
                <a:solidFill>
                  <a:schemeClr val="bg1"/>
                </a:solidFill>
                <a:effectLst>
                  <a:outerShdw blurRad="38100" dist="38100" dir="2700000" algn="tl">
                    <a:srgbClr val="DDDDDD"/>
                  </a:outerShdw>
                </a:effectLst>
                <a:latin typeface="Comic Sans MS" charset="0"/>
                <a:ea typeface="+mj-ea"/>
                <a:cs typeface="+mj-cs"/>
              </a:rPr>
              <a:t>Behaviors </a:t>
            </a:r>
            <a:r>
              <a:rPr lang="en-US" b="1" dirty="0" err="1">
                <a:solidFill>
                  <a:schemeClr val="bg1"/>
                </a:solidFill>
                <a:effectLst>
                  <a:outerShdw blurRad="38100" dist="38100" dir="2700000" algn="tl">
                    <a:srgbClr val="DDDDDD"/>
                  </a:outerShdw>
                </a:effectLst>
                <a:latin typeface="Comic Sans MS" charset="0"/>
                <a:ea typeface="+mj-ea"/>
                <a:cs typeface="+mj-cs"/>
              </a:rPr>
              <a:t>v.s</a:t>
            </a:r>
            <a:r>
              <a:rPr lang="en-US" b="1" dirty="0">
                <a:solidFill>
                  <a:schemeClr val="bg1"/>
                </a:solidFill>
                <a:effectLst>
                  <a:outerShdw blurRad="38100" dist="38100" dir="2700000" algn="tl">
                    <a:srgbClr val="DDDDDD"/>
                  </a:outerShdw>
                </a:effectLst>
                <a:latin typeface="Comic Sans MS" charset="0"/>
                <a:ea typeface="+mj-ea"/>
                <a:cs typeface="+mj-cs"/>
              </a:rPr>
              <a:t>. Interpretations</a:t>
            </a:r>
            <a:endParaRPr lang="en-US" dirty="0">
              <a:solidFill>
                <a:schemeClr val="bg1"/>
              </a:solidFill>
              <a:latin typeface="Comic Sans MS" charset="0"/>
              <a:ea typeface="+mj-ea"/>
              <a:cs typeface="+mj-cs"/>
            </a:endParaRPr>
          </a:p>
        </p:txBody>
      </p:sp>
      <p:sp>
        <p:nvSpPr>
          <p:cNvPr id="49155" name="Rectangle 3"/>
          <p:cNvSpPr>
            <a:spLocks noGrp="1" noChangeArrowheads="1"/>
          </p:cNvSpPr>
          <p:nvPr>
            <p:ph sz="quarter" idx="13"/>
          </p:nvPr>
        </p:nvSpPr>
        <p:spPr>
          <a:xfrm>
            <a:off x="152400" y="1828800"/>
            <a:ext cx="4203700" cy="3446463"/>
          </a:xfrm>
        </p:spPr>
        <p:txBody>
          <a:bodyPr rtlCol="0">
            <a:noAutofit/>
          </a:bodyPr>
          <a:lstStyle/>
          <a:p>
            <a:pPr marL="274320" indent="-274320" algn="ctr" eaLnBrk="1" fontAlgn="auto" hangingPunct="1">
              <a:spcAft>
                <a:spcPts val="0"/>
              </a:spcAft>
              <a:buFont typeface="Symbol" pitchFamily="18" charset="2"/>
              <a:buChar char=""/>
              <a:defRPr/>
            </a:pPr>
            <a:r>
              <a:rPr lang="en-US" b="1" u="sng" dirty="0">
                <a:effectLst>
                  <a:outerShdw blurRad="38100" dist="38100" dir="2700000" algn="tl">
                    <a:srgbClr val="DDDDDD"/>
                  </a:outerShdw>
                </a:effectLst>
                <a:latin typeface="Comic Sans MS" charset="0"/>
                <a:ea typeface="+mn-ea"/>
                <a:cs typeface="+mn-cs"/>
              </a:rPr>
              <a:t>Behaviors</a:t>
            </a:r>
          </a:p>
          <a:p>
            <a:pPr marL="301943" lvl="1" indent="0" algn="ctr" eaLnBrk="1" fontAlgn="auto" hangingPunct="1">
              <a:spcAft>
                <a:spcPts val="0"/>
              </a:spcAft>
              <a:buNone/>
              <a:defRPr/>
            </a:pPr>
            <a:r>
              <a:rPr lang="en-US" sz="2400" b="1" i="1" dirty="0" smtClean="0">
                <a:solidFill>
                  <a:srgbClr val="FF0000"/>
                </a:solidFill>
                <a:effectLst>
                  <a:outerShdw blurRad="38100" dist="38100" dir="2700000" algn="tl">
                    <a:srgbClr val="DDDDDD"/>
                  </a:outerShdw>
                </a:effectLst>
                <a:latin typeface="Comic Sans MS" charset="0"/>
                <a:ea typeface="+mn-ea"/>
              </a:rPr>
              <a:t>(</a:t>
            </a:r>
            <a:r>
              <a:rPr lang="en-US" sz="2400" b="1" i="1" dirty="0" err="1" smtClean="0">
                <a:solidFill>
                  <a:srgbClr val="FF0000"/>
                </a:solidFill>
                <a:effectLst>
                  <a:outerShdw blurRad="38100" dist="38100" dir="2700000" algn="tl">
                    <a:srgbClr val="DDDDDD"/>
                  </a:outerShdw>
                </a:effectLst>
                <a:latin typeface="Comic Sans MS" charset="0"/>
                <a:ea typeface="+mn-ea"/>
              </a:rPr>
              <a:t>Defusion</a:t>
            </a:r>
            <a:r>
              <a:rPr lang="en-US" sz="2400" b="1" i="1" dirty="0" smtClean="0">
                <a:solidFill>
                  <a:srgbClr val="FF0000"/>
                </a:solidFill>
                <a:effectLst>
                  <a:outerShdw blurRad="38100" dist="38100" dir="2700000" algn="tl">
                    <a:srgbClr val="DDDDDD"/>
                  </a:outerShdw>
                </a:effectLst>
                <a:latin typeface="Comic Sans MS" charset="0"/>
                <a:ea typeface="+mn-ea"/>
              </a:rPr>
              <a:t>)</a:t>
            </a:r>
            <a:endParaRPr lang="en-US" sz="2400" b="1" i="1" dirty="0">
              <a:effectLst>
                <a:outerShdw blurRad="38100" dist="38100" dir="2700000" algn="tl">
                  <a:srgbClr val="DDDDDD"/>
                </a:outerShdw>
              </a:effectLst>
              <a:latin typeface="Comic Sans MS" charset="0"/>
              <a:ea typeface="+mn-ea"/>
            </a:endParaRPr>
          </a:p>
          <a:p>
            <a:pPr lvl="1" indent="-274320" eaLnBrk="1" fontAlgn="auto" hangingPunct="1">
              <a:spcAft>
                <a:spcPts val="0"/>
              </a:spcAft>
              <a:buFont typeface="Symbol" pitchFamily="18" charset="2"/>
              <a:buChar char=""/>
              <a:defRPr/>
            </a:pPr>
            <a:r>
              <a:rPr lang="en-US" sz="2400" b="1" i="1" dirty="0">
                <a:effectLst>
                  <a:outerShdw blurRad="38100" dist="38100" dir="2700000" algn="tl">
                    <a:srgbClr val="DDDDDD"/>
                  </a:outerShdw>
                </a:effectLst>
                <a:latin typeface="Comic Sans MS" charset="0"/>
                <a:ea typeface="+mn-ea"/>
              </a:rPr>
              <a:t>Specific</a:t>
            </a:r>
            <a:r>
              <a:rPr lang="en-US" sz="2400" dirty="0">
                <a:effectLst>
                  <a:outerShdw blurRad="38100" dist="38100" dir="2700000" algn="tl">
                    <a:srgbClr val="DDDDDD"/>
                  </a:outerShdw>
                </a:effectLst>
                <a:latin typeface="Comic Sans MS" charset="0"/>
                <a:ea typeface="+mn-ea"/>
              </a:rPr>
              <a:t> (You can close your eyes and picture the behavior)</a:t>
            </a:r>
          </a:p>
          <a:p>
            <a:pPr marL="274320" indent="-274320" eaLnBrk="1" fontAlgn="auto" hangingPunct="1">
              <a:spcAft>
                <a:spcPts val="0"/>
              </a:spcAft>
              <a:buFont typeface="Monotype Sorts" charset="0"/>
              <a:buNone/>
              <a:defRPr/>
            </a:pPr>
            <a:endParaRPr lang="en-US" sz="1200" dirty="0">
              <a:effectLst>
                <a:outerShdw blurRad="38100" dist="38100" dir="2700000" algn="tl">
                  <a:srgbClr val="DDDDDD"/>
                </a:outerShdw>
              </a:effectLst>
              <a:latin typeface="Comic Sans MS" charset="0"/>
              <a:ea typeface="+mn-ea"/>
              <a:cs typeface="+mn-cs"/>
            </a:endParaRPr>
          </a:p>
          <a:p>
            <a:pPr lvl="1" indent="-274320" eaLnBrk="1" fontAlgn="auto" hangingPunct="1">
              <a:spcAft>
                <a:spcPts val="0"/>
              </a:spcAft>
              <a:buFont typeface="Symbol" pitchFamily="18" charset="2"/>
              <a:buChar char=""/>
              <a:defRPr/>
            </a:pPr>
            <a:r>
              <a:rPr lang="en-US" sz="2400" b="1" i="1" dirty="0">
                <a:effectLst>
                  <a:outerShdw blurRad="38100" dist="38100" dir="2700000" algn="tl">
                    <a:srgbClr val="DDDDDD"/>
                  </a:outerShdw>
                </a:effectLst>
                <a:latin typeface="Comic Sans MS" charset="0"/>
                <a:ea typeface="+mn-ea"/>
              </a:rPr>
              <a:t>Observable</a:t>
            </a:r>
            <a:r>
              <a:rPr lang="en-US" sz="2400" dirty="0">
                <a:effectLst>
                  <a:outerShdw blurRad="38100" dist="38100" dir="2700000" algn="tl">
                    <a:srgbClr val="DDDDDD"/>
                  </a:outerShdw>
                </a:effectLst>
                <a:latin typeface="Comic Sans MS" charset="0"/>
                <a:ea typeface="+mn-ea"/>
              </a:rPr>
              <a:t> (You can see the behavior)</a:t>
            </a:r>
          </a:p>
          <a:p>
            <a:pPr lvl="1" indent="-274320" eaLnBrk="1" fontAlgn="auto" hangingPunct="1">
              <a:spcAft>
                <a:spcPts val="0"/>
              </a:spcAft>
              <a:buFont typeface="Symbol" pitchFamily="18" charset="2"/>
              <a:buChar char=""/>
              <a:defRPr/>
            </a:pPr>
            <a:endParaRPr lang="en-US" sz="1200" dirty="0">
              <a:effectLst>
                <a:outerShdw blurRad="38100" dist="38100" dir="2700000" algn="tl">
                  <a:srgbClr val="DDDDDD"/>
                </a:outerShdw>
              </a:effectLst>
              <a:latin typeface="Comic Sans MS" charset="0"/>
              <a:ea typeface="+mn-ea"/>
            </a:endParaRPr>
          </a:p>
          <a:p>
            <a:pPr lvl="1" indent="-274320" eaLnBrk="1" fontAlgn="auto" hangingPunct="1">
              <a:spcAft>
                <a:spcPts val="0"/>
              </a:spcAft>
              <a:buFont typeface="Symbol" pitchFamily="18" charset="2"/>
              <a:buChar char=""/>
              <a:defRPr/>
            </a:pPr>
            <a:r>
              <a:rPr lang="en-US" sz="2400" b="1" i="1" dirty="0">
                <a:effectLst>
                  <a:outerShdw blurRad="38100" dist="38100" dir="2700000" algn="tl">
                    <a:srgbClr val="DDDDDD"/>
                  </a:outerShdw>
                </a:effectLst>
                <a:latin typeface="Comic Sans MS" charset="0"/>
                <a:ea typeface="+mn-ea"/>
              </a:rPr>
              <a:t>Measurable</a:t>
            </a:r>
            <a:r>
              <a:rPr lang="en-US" sz="2400" dirty="0">
                <a:effectLst>
                  <a:outerShdw blurRad="38100" dist="38100" dir="2700000" algn="tl">
                    <a:srgbClr val="DDDDDD"/>
                  </a:outerShdw>
                </a:effectLst>
                <a:latin typeface="Comic Sans MS" charset="0"/>
                <a:ea typeface="+mn-ea"/>
              </a:rPr>
              <a:t> (You can count how many times the behavior occurs)</a:t>
            </a:r>
            <a:endParaRPr lang="en-US" sz="2400" b="1" u="sng" dirty="0">
              <a:effectLst>
                <a:outerShdw blurRad="38100" dist="38100" dir="2700000" algn="tl">
                  <a:srgbClr val="DDDDDD"/>
                </a:outerShdw>
              </a:effectLst>
              <a:latin typeface="Comic Sans MS" charset="0"/>
              <a:ea typeface="+mn-ea"/>
            </a:endParaRPr>
          </a:p>
        </p:txBody>
      </p:sp>
      <p:sp>
        <p:nvSpPr>
          <p:cNvPr id="49156" name="Rectangle 4"/>
          <p:cNvSpPr>
            <a:spLocks noGrp="1" noChangeArrowheads="1"/>
          </p:cNvSpPr>
          <p:nvPr>
            <p:ph sz="quarter" idx="14"/>
          </p:nvPr>
        </p:nvSpPr>
        <p:spPr>
          <a:xfrm>
            <a:off x="4645025" y="1828800"/>
            <a:ext cx="3822700" cy="4297363"/>
          </a:xfrm>
        </p:spPr>
        <p:txBody>
          <a:bodyPr rtlCol="0">
            <a:normAutofit/>
          </a:bodyPr>
          <a:lstStyle/>
          <a:p>
            <a:pPr marL="274320" indent="-274320" algn="ctr" eaLnBrk="1" fontAlgn="auto" hangingPunct="1">
              <a:spcAft>
                <a:spcPts val="0"/>
              </a:spcAft>
              <a:buFont typeface="Symbol" pitchFamily="18" charset="2"/>
              <a:buChar char=""/>
              <a:defRPr/>
            </a:pPr>
            <a:r>
              <a:rPr lang="en-US" b="1" u="sng" dirty="0">
                <a:effectLst>
                  <a:outerShdw blurRad="38100" dist="38100" dir="2700000" algn="tl">
                    <a:srgbClr val="DDDDDD"/>
                  </a:outerShdw>
                </a:effectLst>
                <a:latin typeface="Comic Sans MS" charset="0"/>
                <a:ea typeface="+mn-ea"/>
                <a:cs typeface="+mn-cs"/>
              </a:rPr>
              <a:t>Interpretations</a:t>
            </a:r>
          </a:p>
          <a:p>
            <a:pPr marL="0" indent="0" algn="ctr" eaLnBrk="1" fontAlgn="auto" hangingPunct="1">
              <a:spcAft>
                <a:spcPts val="0"/>
              </a:spcAft>
              <a:buNone/>
              <a:defRPr/>
            </a:pPr>
            <a:r>
              <a:rPr lang="en-US" b="1" dirty="0" smtClean="0">
                <a:solidFill>
                  <a:srgbClr val="FF0000"/>
                </a:solidFill>
                <a:effectLst>
                  <a:outerShdw blurRad="38100" dist="38100" dir="2700000" algn="tl">
                    <a:srgbClr val="DDDDDD"/>
                  </a:outerShdw>
                </a:effectLst>
                <a:latin typeface="Comic Sans MS" charset="0"/>
              </a:rPr>
              <a:t>(Fusion)</a:t>
            </a:r>
            <a:endParaRPr lang="en-US" b="1" dirty="0">
              <a:solidFill>
                <a:srgbClr val="FF0000"/>
              </a:solidFill>
              <a:effectLst>
                <a:outerShdw blurRad="38100" dist="38100" dir="2700000" algn="tl">
                  <a:srgbClr val="DDDDDD"/>
                </a:outerShdw>
              </a:effectLst>
              <a:latin typeface="Comic Sans MS" charset="0"/>
            </a:endParaRPr>
          </a:p>
          <a:p>
            <a:pPr lvl="1" indent="-274320" eaLnBrk="1" fontAlgn="auto" hangingPunct="1">
              <a:spcAft>
                <a:spcPts val="0"/>
              </a:spcAft>
              <a:buFont typeface="Symbol" pitchFamily="18" charset="2"/>
              <a:buChar char=""/>
              <a:defRPr/>
            </a:pPr>
            <a:r>
              <a:rPr lang="en-US" sz="2400" dirty="0">
                <a:effectLst>
                  <a:outerShdw blurRad="38100" dist="38100" dir="2700000" algn="tl">
                    <a:srgbClr val="DDDDDD"/>
                  </a:outerShdw>
                </a:effectLst>
                <a:latin typeface="Comic Sans MS" charset="0"/>
                <a:ea typeface="+mn-ea"/>
              </a:rPr>
              <a:t>Making general statements about behaviors that do not allow us to target, teach and measure</a:t>
            </a:r>
            <a:endParaRPr lang="en-US" sz="2400" u="sng" dirty="0">
              <a:effectLst>
                <a:outerShdw blurRad="38100" dist="38100" dir="2700000" algn="tl">
                  <a:srgbClr val="DDDDDD"/>
                </a:outerShdw>
              </a:effectLst>
              <a:latin typeface="Comic Sans MS"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9333" y="232833"/>
            <a:ext cx="8727949" cy="863600"/>
          </a:xfrm>
        </p:spPr>
        <p:txBody>
          <a:bodyPr>
            <a:normAutofit/>
          </a:bodyPr>
          <a:lstStyle/>
          <a:p>
            <a:pPr algn="ctr">
              <a:defRPr/>
            </a:pPr>
            <a:r>
              <a:rPr lang="en-US" sz="3600" b="1" dirty="0" smtClean="0">
                <a:latin typeface="Comic Sans MS"/>
                <a:cs typeface="Comic Sans MS"/>
              </a:rPr>
              <a:t>Interfering </a:t>
            </a:r>
            <a:r>
              <a:rPr lang="en-US" sz="3600" b="1" dirty="0">
                <a:latin typeface="Comic Sans MS"/>
                <a:cs typeface="Comic Sans MS"/>
              </a:rPr>
              <a:t>Thoughts </a:t>
            </a:r>
            <a:r>
              <a:rPr lang="en-US" sz="3600" b="1" dirty="0" smtClean="0">
                <a:latin typeface="Comic Sans MS"/>
                <a:cs typeface="Comic Sans MS"/>
              </a:rPr>
              <a:t>can lead to. . . </a:t>
            </a:r>
            <a:endParaRPr lang="en-US" sz="3600" b="1" dirty="0">
              <a:latin typeface="Comic Sans MS"/>
              <a:cs typeface="Comic Sans MS"/>
            </a:endParaRPr>
          </a:p>
        </p:txBody>
      </p:sp>
      <p:sp>
        <p:nvSpPr>
          <p:cNvPr id="15363" name="Rectangle 3"/>
          <p:cNvSpPr>
            <a:spLocks noGrp="1" noChangeArrowheads="1"/>
          </p:cNvSpPr>
          <p:nvPr>
            <p:ph sz="half" idx="4294967295"/>
          </p:nvPr>
        </p:nvSpPr>
        <p:spPr>
          <a:xfrm>
            <a:off x="385234" y="802007"/>
            <a:ext cx="8512048" cy="5659967"/>
          </a:xfrm>
          <a:prstGeom prst="rect">
            <a:avLst/>
          </a:prstGeom>
        </p:spPr>
        <p:txBody>
          <a:bodyPr>
            <a:normAutofit fontScale="77500" lnSpcReduction="20000"/>
          </a:bodyPr>
          <a:lstStyle/>
          <a:p>
            <a:pPr marL="82296" indent="0">
              <a:buNone/>
              <a:defRPr/>
            </a:pPr>
            <a:endParaRPr lang="en-US" sz="3200" b="1" dirty="0" smtClean="0">
              <a:effectLst>
                <a:outerShdw blurRad="38100" dist="38100" dir="2700000" algn="tl">
                  <a:srgbClr val="DDDDDD"/>
                </a:outerShdw>
              </a:effectLst>
              <a:latin typeface="Times"/>
              <a:cs typeface="Times"/>
            </a:endParaRPr>
          </a:p>
          <a:p>
            <a:pPr marL="82296" indent="0">
              <a:lnSpc>
                <a:spcPct val="120000"/>
              </a:lnSpc>
              <a:buNone/>
              <a:defRPr/>
            </a:pPr>
            <a:r>
              <a:rPr lang="en-US" sz="3600" dirty="0" smtClean="0">
                <a:solidFill>
                  <a:srgbClr val="000090"/>
                </a:solidFill>
                <a:effectLst>
                  <a:outerShdw blurRad="38100" dist="38100" dir="2700000" algn="tl">
                    <a:srgbClr val="DDDDDD"/>
                  </a:outerShdw>
                </a:effectLst>
                <a:latin typeface="Comic Sans MS"/>
                <a:cs typeface="Comic Sans MS"/>
              </a:rPr>
              <a:t>Fusion and Experiential–Avoidance (working through what is unpleasant)</a:t>
            </a:r>
          </a:p>
          <a:p>
            <a:pPr marL="82296" indent="0">
              <a:buNone/>
              <a:defRPr/>
            </a:pPr>
            <a:endParaRPr lang="en-US" sz="2800" dirty="0">
              <a:solidFill>
                <a:srgbClr val="000090"/>
              </a:solidFill>
              <a:effectLst>
                <a:outerShdw blurRad="38100" dist="38100" dir="2700000" algn="tl">
                  <a:srgbClr val="DDDDDD"/>
                </a:outerShdw>
              </a:effectLst>
              <a:latin typeface="Comic Sans MS"/>
              <a:cs typeface="Comic Sans MS"/>
            </a:endParaRPr>
          </a:p>
          <a:p>
            <a:pPr lvl="1">
              <a:lnSpc>
                <a:spcPct val="110000"/>
              </a:lnSpc>
              <a:defRPr/>
            </a:pPr>
            <a:r>
              <a:rPr lang="en-US" sz="3300" dirty="0" smtClean="0">
                <a:effectLst>
                  <a:outerShdw blurRad="38100" dist="38100" dir="2700000" algn="tl">
                    <a:srgbClr val="DDDDDD"/>
                  </a:outerShdw>
                </a:effectLst>
                <a:latin typeface="Comic Sans MS"/>
                <a:cs typeface="Comic Sans MS"/>
              </a:rPr>
              <a:t>I don’t have enough time</a:t>
            </a:r>
          </a:p>
          <a:p>
            <a:pPr lvl="2">
              <a:buFont typeface="Wingdings" charset="2"/>
              <a:buChar char="Ø"/>
              <a:defRPr/>
            </a:pPr>
            <a:r>
              <a:rPr lang="en-US" sz="2800" dirty="0" smtClean="0">
                <a:solidFill>
                  <a:srgbClr val="C44E00"/>
                </a:solidFill>
                <a:effectLst>
                  <a:outerShdw blurRad="38100" dist="38100" dir="2700000" algn="tl">
                    <a:srgbClr val="DDDDDD"/>
                  </a:outerShdw>
                </a:effectLst>
                <a:latin typeface="Comic Sans MS"/>
                <a:cs typeface="Comic Sans MS"/>
              </a:rPr>
              <a:t>Prevent us from engaging </a:t>
            </a:r>
          </a:p>
          <a:p>
            <a:pPr marL="627063" lvl="2" indent="0">
              <a:buNone/>
              <a:defRPr/>
            </a:pPr>
            <a:r>
              <a:rPr lang="en-US" sz="2800" dirty="0" smtClean="0">
                <a:solidFill>
                  <a:srgbClr val="C44E00"/>
                </a:solidFill>
                <a:effectLst>
                  <a:outerShdw blurRad="38100" dist="38100" dir="2700000" algn="tl">
                    <a:srgbClr val="DDDDDD"/>
                  </a:outerShdw>
                </a:effectLst>
                <a:latin typeface="Comic Sans MS"/>
                <a:cs typeface="Comic Sans MS"/>
              </a:rPr>
              <a:t>_______________________ (fill in the blank)</a:t>
            </a:r>
          </a:p>
          <a:p>
            <a:pPr lvl="2">
              <a:defRPr/>
            </a:pPr>
            <a:endParaRPr lang="en-US" sz="2800" dirty="0">
              <a:solidFill>
                <a:srgbClr val="C44E00"/>
              </a:solidFill>
              <a:effectLst>
                <a:outerShdw blurRad="38100" dist="38100" dir="2700000" algn="tl">
                  <a:srgbClr val="DDDDDD"/>
                </a:outerShdw>
              </a:effectLst>
              <a:latin typeface="Comic Sans MS"/>
              <a:cs typeface="Comic Sans MS"/>
            </a:endParaRPr>
          </a:p>
          <a:p>
            <a:pPr lvl="1">
              <a:defRPr/>
            </a:pPr>
            <a:r>
              <a:rPr lang="en-US" sz="3300" dirty="0" smtClean="0">
                <a:effectLst>
                  <a:outerShdw blurRad="38100" dist="38100" dir="2700000" algn="tl">
                    <a:srgbClr val="DDDDDD"/>
                  </a:outerShdw>
                </a:effectLst>
                <a:latin typeface="Comic Sans MS"/>
                <a:cs typeface="Comic Sans MS"/>
              </a:rPr>
              <a:t>That is the school’s job</a:t>
            </a:r>
          </a:p>
          <a:p>
            <a:pPr lvl="2">
              <a:buFont typeface="Wingdings" charset="2"/>
              <a:buChar char="Ø"/>
              <a:defRPr/>
            </a:pPr>
            <a:r>
              <a:rPr lang="en-US" sz="2800" dirty="0" smtClean="0">
                <a:solidFill>
                  <a:srgbClr val="C44E00"/>
                </a:solidFill>
                <a:effectLst>
                  <a:outerShdw blurRad="38100" dist="38100" dir="2700000" algn="tl">
                    <a:srgbClr val="DDDDDD"/>
                  </a:outerShdw>
                </a:effectLst>
                <a:latin typeface="Comic Sans MS"/>
                <a:cs typeface="Comic Sans MS"/>
              </a:rPr>
              <a:t>Prevent us from learning </a:t>
            </a:r>
            <a:endParaRPr lang="en-US" sz="2800" dirty="0">
              <a:solidFill>
                <a:srgbClr val="C44E00"/>
              </a:solidFill>
              <a:effectLst>
                <a:outerShdw blurRad="38100" dist="38100" dir="2700000" algn="tl">
                  <a:srgbClr val="DDDDDD"/>
                </a:outerShdw>
              </a:effectLst>
              <a:latin typeface="Comic Sans MS"/>
              <a:cs typeface="Comic Sans MS"/>
            </a:endParaRPr>
          </a:p>
          <a:p>
            <a:pPr marL="627063" lvl="2" indent="0">
              <a:buNone/>
              <a:defRPr/>
            </a:pPr>
            <a:r>
              <a:rPr lang="en-US" sz="2800" dirty="0" smtClean="0">
                <a:solidFill>
                  <a:srgbClr val="C44E00"/>
                </a:solidFill>
                <a:effectLst>
                  <a:outerShdw blurRad="38100" dist="38100" dir="2700000" algn="tl">
                    <a:srgbClr val="DDDDDD"/>
                  </a:outerShdw>
                </a:effectLst>
                <a:latin typeface="Comic Sans MS"/>
                <a:cs typeface="Comic Sans MS"/>
              </a:rPr>
              <a:t>________________________ (fill in the blank)</a:t>
            </a:r>
          </a:p>
          <a:p>
            <a:pPr marL="627063" lvl="2" indent="0">
              <a:buNone/>
              <a:defRPr/>
            </a:pPr>
            <a:endParaRPr lang="en-US" sz="2800" dirty="0" smtClean="0">
              <a:solidFill>
                <a:srgbClr val="C44E00"/>
              </a:solidFill>
              <a:effectLst>
                <a:outerShdw blurRad="38100" dist="38100" dir="2700000" algn="tl">
                  <a:srgbClr val="DDDDDD"/>
                </a:outerShdw>
              </a:effectLst>
              <a:latin typeface="Comic Sans MS"/>
              <a:cs typeface="Comic Sans MS"/>
            </a:endParaRPr>
          </a:p>
          <a:p>
            <a:pPr lvl="1">
              <a:defRPr/>
            </a:pPr>
            <a:r>
              <a:rPr lang="en-US" sz="3300" dirty="0" smtClean="0">
                <a:effectLst>
                  <a:outerShdw blurRad="38100" dist="38100" dir="2700000" algn="tl">
                    <a:srgbClr val="DDDDDD"/>
                  </a:outerShdw>
                </a:effectLst>
                <a:latin typeface="Comic Sans MS"/>
                <a:cs typeface="Comic Sans MS"/>
              </a:rPr>
              <a:t>I’m too tired</a:t>
            </a:r>
          </a:p>
          <a:p>
            <a:pPr lvl="2">
              <a:buFont typeface="Wingdings" charset="2"/>
              <a:buChar char="Ø"/>
              <a:defRPr/>
            </a:pPr>
            <a:r>
              <a:rPr lang="en-US" sz="2800" dirty="0" smtClean="0">
                <a:solidFill>
                  <a:srgbClr val="C44E00"/>
                </a:solidFill>
                <a:effectLst>
                  <a:outerShdw blurRad="38100" dist="38100" dir="2700000" algn="tl">
                    <a:srgbClr val="DDDDDD"/>
                  </a:outerShdw>
                </a:effectLst>
                <a:latin typeface="Comic Sans MS"/>
                <a:cs typeface="Comic Sans MS"/>
              </a:rPr>
              <a:t>Prevent us from</a:t>
            </a:r>
            <a:endParaRPr lang="en-US" sz="2800" dirty="0">
              <a:solidFill>
                <a:srgbClr val="C44E00"/>
              </a:solidFill>
              <a:effectLst>
                <a:outerShdw blurRad="38100" dist="38100" dir="2700000" algn="tl">
                  <a:srgbClr val="DDDDDD"/>
                </a:outerShdw>
              </a:effectLst>
              <a:latin typeface="Comic Sans MS"/>
              <a:cs typeface="Comic Sans MS"/>
            </a:endParaRPr>
          </a:p>
          <a:p>
            <a:pPr marL="627063" lvl="2" indent="0">
              <a:buNone/>
              <a:defRPr/>
            </a:pPr>
            <a:r>
              <a:rPr lang="en-US" sz="2800" dirty="0" smtClean="0">
                <a:solidFill>
                  <a:srgbClr val="C44E00"/>
                </a:solidFill>
                <a:effectLst>
                  <a:outerShdw blurRad="38100" dist="38100" dir="2700000" algn="tl">
                    <a:srgbClr val="DDDDDD"/>
                  </a:outerShdw>
                </a:effectLst>
                <a:latin typeface="Comic Sans MS"/>
                <a:cs typeface="Comic Sans MS"/>
              </a:rPr>
              <a:t>________________________ (fill in the blank)</a:t>
            </a:r>
          </a:p>
          <a:p>
            <a:pPr lvl="1">
              <a:defRPr/>
            </a:pPr>
            <a:endParaRPr lang="en-US" sz="3200" dirty="0">
              <a:effectLst>
                <a:outerShdw blurRad="38100" dist="38100" dir="2700000" algn="tl">
                  <a:srgbClr val="DDDDDD"/>
                </a:outerShdw>
              </a:effectLst>
            </a:endParaRPr>
          </a:p>
          <a:p>
            <a:pPr lvl="1">
              <a:defRPr/>
            </a:pPr>
            <a:endParaRPr lang="en-US" sz="3200" b="1" dirty="0">
              <a:effectLst>
                <a:outerShdw blurRad="38100" dist="38100" dir="2700000" algn="tl">
                  <a:srgbClr val="DDDDDD"/>
                </a:outerShdw>
              </a:effectLst>
            </a:endParaRPr>
          </a:p>
        </p:txBody>
      </p:sp>
      <p:sp>
        <p:nvSpPr>
          <p:cNvPr id="7" name="Footer Placeholder 1"/>
          <p:cNvSpPr>
            <a:spLocks noGrp="1"/>
          </p:cNvSpPr>
          <p:nvPr>
            <p:ph type="ftr" sz="quarter" idx="11"/>
          </p:nvPr>
        </p:nvSpPr>
        <p:spPr>
          <a:xfrm>
            <a:off x="1286934" y="6386688"/>
            <a:ext cx="7010400" cy="457200"/>
          </a:xfrm>
        </p:spPr>
        <p:txBody>
          <a:bodyPr/>
          <a:lstStyle/>
          <a:p>
            <a:pPr algn="ctr">
              <a:defRPr/>
            </a:pPr>
            <a:r>
              <a:rPr lang="en-US" dirty="0"/>
              <a:t>Copyright, Applied Behavior Consultants, Inc., </a:t>
            </a:r>
            <a:r>
              <a:rPr lang="en-US" dirty="0" smtClean="0"/>
              <a:t>2000_, </a:t>
            </a:r>
            <a:r>
              <a:rPr lang="en-US" dirty="0"/>
              <a:t>2010, 2013</a:t>
            </a:r>
          </a:p>
        </p:txBody>
      </p:sp>
      <p:sp>
        <p:nvSpPr>
          <p:cNvPr id="6" name="Slide Number Placeholder 6"/>
          <p:cNvSpPr>
            <a:spLocks noGrp="1"/>
          </p:cNvSpPr>
          <p:nvPr>
            <p:ph type="sldNum" sz="quarter" idx="12"/>
          </p:nvPr>
        </p:nvSpPr>
        <p:spPr>
          <a:xfrm>
            <a:off x="7982174" y="6398474"/>
            <a:ext cx="1161826" cy="365125"/>
          </a:xfrm>
        </p:spPr>
        <p:txBody>
          <a:bodyPr/>
          <a:lstStyle/>
          <a:p>
            <a:pPr>
              <a:defRPr/>
            </a:pPr>
            <a:fld id="{C67A7033-3B5A-474F-9551-BB8431EE0B4E}" type="slidenum">
              <a:rPr lang="en-US"/>
              <a:pPr>
                <a:defRPr/>
              </a:pPr>
              <a:t>13</a:t>
            </a:fld>
            <a:endParaRPr lang="en-US" dirty="0"/>
          </a:p>
        </p:txBody>
      </p:sp>
    </p:spTree>
    <p:extLst>
      <p:ext uri="{BB962C8B-B14F-4D97-AF65-F5344CB8AC3E}">
        <p14:creationId xmlns:p14="http://schemas.microsoft.com/office/powerpoint/2010/main" val="154174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anim calcmode="lin" valueType="num">
                                      <p:cBhvr additive="base">
                                        <p:cTn id="11"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anim calcmode="lin" valueType="num">
                                      <p:cBhvr additive="base">
                                        <p:cTn id="1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anim calcmode="lin" valueType="num">
                                      <p:cBhvr additive="base">
                                        <p:cTn id="19"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5363">
                                            <p:txEl>
                                              <p:pRg st="7" end="7"/>
                                            </p:txEl>
                                          </p:spTgt>
                                        </p:tgtEl>
                                        <p:attrNameLst>
                                          <p:attrName>style.visibility</p:attrName>
                                        </p:attrNameLst>
                                      </p:cBhvr>
                                      <p:to>
                                        <p:strVal val="visible"/>
                                      </p:to>
                                    </p:set>
                                    <p:anim calcmode="lin" valueType="num">
                                      <p:cBhvr additive="base">
                                        <p:cTn id="23"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anim calcmode="lin" valueType="num">
                                      <p:cBhvr additive="base">
                                        <p:cTn id="27"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3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15363">
                                            <p:txEl>
                                              <p:pRg st="9" end="9"/>
                                            </p:txEl>
                                          </p:spTgt>
                                        </p:tgtEl>
                                        <p:attrNameLst>
                                          <p:attrName>style.visibility</p:attrName>
                                        </p:attrNameLst>
                                      </p:cBhvr>
                                      <p:to>
                                        <p:strVal val="visible"/>
                                      </p:to>
                                    </p:set>
                                    <p:anim calcmode="lin" valueType="num">
                                      <p:cBhvr additive="base">
                                        <p:cTn id="31" dur="5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15363">
                                            <p:txEl>
                                              <p:pRg st="11" end="11"/>
                                            </p:txEl>
                                          </p:spTgt>
                                        </p:tgtEl>
                                        <p:attrNameLst>
                                          <p:attrName>style.visibility</p:attrName>
                                        </p:attrNameLst>
                                      </p:cBhvr>
                                      <p:to>
                                        <p:strVal val="visible"/>
                                      </p:to>
                                    </p:set>
                                    <p:anim calcmode="lin" valueType="num">
                                      <p:cBhvr additive="base">
                                        <p:cTn id="35" dur="500" fill="hold"/>
                                        <p:tgtEl>
                                          <p:spTgt spid="15363">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3">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15363">
                                            <p:txEl>
                                              <p:pRg st="12" end="12"/>
                                            </p:txEl>
                                          </p:spTgt>
                                        </p:tgtEl>
                                        <p:attrNameLst>
                                          <p:attrName>style.visibility</p:attrName>
                                        </p:attrNameLst>
                                      </p:cBhvr>
                                      <p:to>
                                        <p:strVal val="visible"/>
                                      </p:to>
                                    </p:set>
                                    <p:anim calcmode="lin" valueType="num">
                                      <p:cBhvr additive="base">
                                        <p:cTn id="39" dur="500" fill="hold"/>
                                        <p:tgtEl>
                                          <p:spTgt spid="15363">
                                            <p:txEl>
                                              <p:pRg st="12" end="1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363">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15363">
                                            <p:txEl>
                                              <p:pRg st="13" end="13"/>
                                            </p:txEl>
                                          </p:spTgt>
                                        </p:tgtEl>
                                        <p:attrNameLst>
                                          <p:attrName>style.visibility</p:attrName>
                                        </p:attrNameLst>
                                      </p:cBhvr>
                                      <p:to>
                                        <p:strVal val="visible"/>
                                      </p:to>
                                    </p:set>
                                    <p:anim calcmode="lin" valueType="num">
                                      <p:cBhvr additive="base">
                                        <p:cTn id="43" dur="500" fill="hold"/>
                                        <p:tgtEl>
                                          <p:spTgt spid="15363">
                                            <p:txEl>
                                              <p:pRg st="13" end="1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762000" y="643466"/>
            <a:ext cx="7772400" cy="1779588"/>
          </a:xfrm>
        </p:spPr>
        <p:txBody>
          <a:bodyPr rtlCol="0"/>
          <a:lstStyle/>
          <a:p>
            <a:pPr eaLnBrk="1" fontAlgn="auto" hangingPunct="1">
              <a:spcAft>
                <a:spcPts val="0"/>
              </a:spcAft>
              <a:defRPr/>
            </a:pPr>
            <a:r>
              <a:rPr lang="en-US" sz="4800" b="1" u="sng" dirty="0">
                <a:effectLst>
                  <a:outerShdw blurRad="38100" dist="38100" dir="2700000" algn="tl">
                    <a:srgbClr val="DDDDDD"/>
                  </a:outerShdw>
                </a:effectLst>
                <a:latin typeface="Comic Sans MS" charset="0"/>
                <a:ea typeface="+mj-ea"/>
                <a:cs typeface="+mj-cs"/>
              </a:rPr>
              <a:t>Preview of Teaching</a:t>
            </a:r>
            <a:r>
              <a:rPr lang="en-US" b="1" u="sng" dirty="0">
                <a:effectLst>
                  <a:outerShdw blurRad="38100" dist="38100" dir="2700000" algn="tl">
                    <a:srgbClr val="DDDDDD"/>
                  </a:outerShdw>
                </a:effectLst>
                <a:ea typeface="+mj-ea"/>
                <a:cs typeface="+mj-cs"/>
              </a:rPr>
              <a:t> </a:t>
            </a:r>
          </a:p>
        </p:txBody>
      </p:sp>
      <p:sp>
        <p:nvSpPr>
          <p:cNvPr id="12291" name="Rectangle 3"/>
          <p:cNvSpPr>
            <a:spLocks noGrp="1" noChangeArrowheads="1"/>
          </p:cNvSpPr>
          <p:nvPr>
            <p:ph type="subTitle" idx="1"/>
          </p:nvPr>
        </p:nvSpPr>
        <p:spPr>
          <a:xfrm>
            <a:off x="533400" y="3183465"/>
            <a:ext cx="8229600" cy="1752600"/>
          </a:xfrm>
        </p:spPr>
        <p:txBody>
          <a:bodyPr rtlCol="0"/>
          <a:lstStyle/>
          <a:p>
            <a:pPr eaLnBrk="1" fontAlgn="auto" hangingPunct="1">
              <a:spcAft>
                <a:spcPts val="0"/>
              </a:spcAft>
              <a:buFont typeface="Symbol" pitchFamily="18" charset="2"/>
              <a:buNone/>
              <a:defRPr/>
            </a:pPr>
            <a:r>
              <a:rPr lang="en-US" sz="3600" dirty="0">
                <a:solidFill>
                  <a:srgbClr val="FF3300"/>
                </a:solidFill>
                <a:effectLst>
                  <a:outerShdw blurRad="38100" dist="38100" dir="2700000" algn="tl">
                    <a:srgbClr val="DDDDDD"/>
                  </a:outerShdw>
                </a:effectLst>
                <a:latin typeface="Comic Sans MS" charset="0"/>
                <a:ea typeface="+mn-ea"/>
                <a:cs typeface="+mn-cs"/>
              </a:rPr>
              <a:t>View these teaching segments and </a:t>
            </a:r>
            <a:r>
              <a:rPr lang="en-US" sz="3600" dirty="0" smtClean="0">
                <a:solidFill>
                  <a:srgbClr val="FF3300"/>
                </a:solidFill>
                <a:effectLst>
                  <a:outerShdw blurRad="38100" dist="38100" dir="2700000" algn="tl">
                    <a:srgbClr val="DDDDDD"/>
                  </a:outerShdw>
                </a:effectLst>
                <a:latin typeface="Comic Sans MS" charset="0"/>
              </a:rPr>
              <a:t>identify what make this a good teaching session </a:t>
            </a:r>
            <a:endParaRPr lang="en-US" dirty="0">
              <a:effectLst>
                <a:outerShdw blurRad="38100" dist="38100" dir="2700000" algn="tl">
                  <a:srgbClr val="DDDDDD"/>
                </a:outerShdw>
              </a:effectLst>
              <a:latin typeface="Comic Sans MS"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Comic Sans MS"/>
                <a:cs typeface="Comic Sans MS"/>
              </a:rPr>
              <a:t>Parent Teaching a Younger Child to Put on Shoes</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9841770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Comic Sans MS"/>
                <a:cs typeface="Comic Sans MS"/>
              </a:rPr>
              <a:t>Parent Teaching an Older Child to Empty Trash &amp; Change Bag</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882362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Comic Sans MS"/>
                <a:cs typeface="Comic Sans MS"/>
              </a:rPr>
              <a:t>Teaching Older Student to Wash Hands</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1522276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41866" y="2540000"/>
            <a:ext cx="82634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533" y="1591056"/>
            <a:ext cx="0" cy="5096933"/>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186267" y="-677"/>
            <a:ext cx="8839199" cy="1252728"/>
          </a:xfrm>
        </p:spPr>
        <p:txBody>
          <a:bodyPr>
            <a:noAutofit/>
          </a:bodyPr>
          <a:lstStyle/>
          <a:p>
            <a:r>
              <a:rPr lang="en-US" sz="2900" b="1" dirty="0" smtClean="0">
                <a:latin typeface="Comic Sans MS"/>
                <a:cs typeface="Comic Sans MS"/>
              </a:rPr>
              <a:t>We start with teaching vs. addressing behavior problems.  What is your current thinking?</a:t>
            </a:r>
            <a:endParaRPr lang="en-US" sz="2900" b="1" dirty="0">
              <a:latin typeface="Comic Sans MS"/>
              <a:cs typeface="Comic Sans MS"/>
            </a:endParaRPr>
          </a:p>
        </p:txBody>
      </p:sp>
      <p:sp>
        <p:nvSpPr>
          <p:cNvPr id="16" name="Oval Callout 15"/>
          <p:cNvSpPr/>
          <p:nvPr/>
        </p:nvSpPr>
        <p:spPr>
          <a:xfrm>
            <a:off x="914401" y="1150789"/>
            <a:ext cx="3166532"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FF0000"/>
              </a:solidFill>
            </a:endParaRPr>
          </a:p>
        </p:txBody>
      </p:sp>
      <p:sp>
        <p:nvSpPr>
          <p:cNvPr id="20" name="Oval Callout 19"/>
          <p:cNvSpPr/>
          <p:nvPr/>
        </p:nvSpPr>
        <p:spPr>
          <a:xfrm>
            <a:off x="5080000" y="1150111"/>
            <a:ext cx="3285067"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FF0000"/>
              </a:solidFill>
            </a:endParaRPr>
          </a:p>
        </p:txBody>
      </p:sp>
      <p:sp>
        <p:nvSpPr>
          <p:cNvPr id="2" name="TextBox 1"/>
          <p:cNvSpPr txBox="1"/>
          <p:nvPr/>
        </p:nvSpPr>
        <p:spPr>
          <a:xfrm>
            <a:off x="186267" y="3318934"/>
            <a:ext cx="8839199" cy="2062103"/>
          </a:xfrm>
          <a:prstGeom prst="rect">
            <a:avLst/>
          </a:prstGeom>
          <a:noFill/>
        </p:spPr>
        <p:txBody>
          <a:bodyPr wrap="square" rtlCol="0">
            <a:spAutoFit/>
          </a:bodyPr>
          <a:lstStyle/>
          <a:p>
            <a:pPr algn="ctr"/>
            <a:r>
              <a:rPr lang="en-US" sz="3200" dirty="0" smtClean="0">
                <a:latin typeface="Comic Sans MS"/>
                <a:cs typeface="Comic Sans MS"/>
              </a:rPr>
              <a:t>Say out loud what you are thinking </a:t>
            </a:r>
          </a:p>
          <a:p>
            <a:pPr algn="ctr"/>
            <a:r>
              <a:rPr lang="en-US" sz="3200" dirty="0" smtClean="0">
                <a:latin typeface="Comic Sans MS"/>
                <a:cs typeface="Comic Sans MS"/>
              </a:rPr>
              <a:t>when you know that teaching your</a:t>
            </a:r>
          </a:p>
          <a:p>
            <a:pPr algn="ctr"/>
            <a:r>
              <a:rPr lang="en-US" sz="3200" dirty="0" smtClean="0">
                <a:latin typeface="Comic Sans MS"/>
                <a:cs typeface="Comic Sans MS"/>
              </a:rPr>
              <a:t>child is where we start when </a:t>
            </a:r>
          </a:p>
          <a:p>
            <a:pPr algn="ctr"/>
            <a:r>
              <a:rPr lang="en-US" sz="3200" dirty="0">
                <a:latin typeface="Comic Sans MS"/>
                <a:cs typeface="Comic Sans MS"/>
              </a:rPr>
              <a:t>l</a:t>
            </a:r>
            <a:r>
              <a:rPr lang="en-US" sz="3200" dirty="0" smtClean="0">
                <a:latin typeface="Comic Sans MS"/>
                <a:cs typeface="Comic Sans MS"/>
              </a:rPr>
              <a:t>earning ABA.</a:t>
            </a:r>
          </a:p>
        </p:txBody>
      </p:sp>
    </p:spTree>
    <p:extLst>
      <p:ext uri="{BB962C8B-B14F-4D97-AF65-F5344CB8AC3E}">
        <p14:creationId xmlns:p14="http://schemas.microsoft.com/office/powerpoint/2010/main" val="12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41866" y="2540000"/>
            <a:ext cx="82634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533" y="1591056"/>
            <a:ext cx="0" cy="5096933"/>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186267" y="-677"/>
            <a:ext cx="8839199" cy="1252728"/>
          </a:xfrm>
        </p:spPr>
        <p:txBody>
          <a:bodyPr>
            <a:normAutofit/>
          </a:bodyPr>
          <a:lstStyle/>
          <a:p>
            <a:r>
              <a:rPr lang="en-US" b="1" dirty="0" smtClean="0">
                <a:latin typeface="Comic Sans MS"/>
                <a:cs typeface="Comic Sans MS"/>
              </a:rPr>
              <a:t>Continued</a:t>
            </a:r>
            <a:endParaRPr lang="en-US" b="1" dirty="0">
              <a:latin typeface="Comic Sans MS"/>
              <a:cs typeface="Comic Sans MS"/>
            </a:endParaRPr>
          </a:p>
        </p:txBody>
      </p:sp>
      <p:sp>
        <p:nvSpPr>
          <p:cNvPr id="16" name="Oval Callout 15"/>
          <p:cNvSpPr/>
          <p:nvPr/>
        </p:nvSpPr>
        <p:spPr>
          <a:xfrm>
            <a:off x="914401" y="1150789"/>
            <a:ext cx="3166532"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latin typeface="Comic Sans MS"/>
                <a:cs typeface="Comic Sans MS"/>
              </a:rPr>
              <a:t>Interfering Thoughts</a:t>
            </a:r>
            <a:endParaRPr lang="en-US" sz="2400" b="1" dirty="0">
              <a:solidFill>
                <a:srgbClr val="FF0000"/>
              </a:solidFill>
              <a:latin typeface="Comic Sans MS"/>
              <a:cs typeface="Comic Sans MS"/>
            </a:endParaRPr>
          </a:p>
        </p:txBody>
      </p:sp>
      <p:sp>
        <p:nvSpPr>
          <p:cNvPr id="20" name="Oval Callout 19"/>
          <p:cNvSpPr/>
          <p:nvPr/>
        </p:nvSpPr>
        <p:spPr>
          <a:xfrm>
            <a:off x="5080000" y="1150111"/>
            <a:ext cx="3285067"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latin typeface="Comic Sans MS"/>
                <a:cs typeface="Comic Sans MS"/>
              </a:rPr>
              <a:t>Problem Solving</a:t>
            </a:r>
            <a:endParaRPr lang="en-US" sz="2400" b="1" dirty="0">
              <a:solidFill>
                <a:srgbClr val="FF0000"/>
              </a:solidFill>
              <a:latin typeface="Comic Sans MS"/>
              <a:cs typeface="Comic Sans MS"/>
            </a:endParaRPr>
          </a:p>
        </p:txBody>
      </p:sp>
    </p:spTree>
    <p:extLst>
      <p:ext uri="{BB962C8B-B14F-4D97-AF65-F5344CB8AC3E}">
        <p14:creationId xmlns:p14="http://schemas.microsoft.com/office/powerpoint/2010/main" val="2145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38200" y="342900"/>
            <a:ext cx="7772400" cy="800100"/>
          </a:xfrm>
        </p:spPr>
        <p:txBody>
          <a:bodyPr>
            <a:normAutofit/>
          </a:bodyPr>
          <a:lstStyle/>
          <a:p>
            <a:pPr eaLnBrk="1" hangingPunct="1"/>
            <a:r>
              <a:rPr lang="en-US" b="1" dirty="0">
                <a:latin typeface="Comic Sans MS" charset="0"/>
              </a:rPr>
              <a:t>Curriculum Summary</a:t>
            </a:r>
          </a:p>
        </p:txBody>
      </p:sp>
      <p:sp>
        <p:nvSpPr>
          <p:cNvPr id="17410" name="Rectangle 3"/>
          <p:cNvSpPr>
            <a:spLocks noGrp="1" noChangeArrowheads="1"/>
          </p:cNvSpPr>
          <p:nvPr>
            <p:ph sz="quarter" idx="13"/>
          </p:nvPr>
        </p:nvSpPr>
        <p:spPr>
          <a:xfrm>
            <a:off x="533400" y="1828800"/>
            <a:ext cx="4114800" cy="4724400"/>
          </a:xfrm>
        </p:spPr>
        <p:txBody>
          <a:bodyPr/>
          <a:lstStyle/>
          <a:p>
            <a:pPr eaLnBrk="1" hangingPunct="1"/>
            <a:r>
              <a:rPr lang="en-US" sz="2200">
                <a:solidFill>
                  <a:srgbClr val="993366"/>
                </a:solidFill>
                <a:latin typeface="Comic Sans MS" charset="0"/>
              </a:rPr>
              <a:t>Week One:</a:t>
            </a:r>
            <a:r>
              <a:rPr lang="en-US" sz="2200">
                <a:solidFill>
                  <a:schemeClr val="accent1"/>
                </a:solidFill>
                <a:latin typeface="Comic Sans MS" charset="0"/>
              </a:rPr>
              <a:t>  </a:t>
            </a:r>
            <a:r>
              <a:rPr lang="en-US" sz="2200">
                <a:solidFill>
                  <a:schemeClr val="hlink"/>
                </a:solidFill>
                <a:latin typeface="Comic Sans MS" charset="0"/>
              </a:rPr>
              <a:t>Introduction to Behavior Analysis, targeting a skill</a:t>
            </a:r>
          </a:p>
          <a:p>
            <a:pPr eaLnBrk="1" hangingPunct="1"/>
            <a:r>
              <a:rPr lang="en-US" sz="2200">
                <a:solidFill>
                  <a:srgbClr val="993366"/>
                </a:solidFill>
                <a:latin typeface="Comic Sans MS" charset="0"/>
              </a:rPr>
              <a:t>Week Two:</a:t>
            </a:r>
            <a:r>
              <a:rPr lang="en-US" sz="2200">
                <a:solidFill>
                  <a:schemeClr val="accent1"/>
                </a:solidFill>
                <a:latin typeface="Comic Sans MS" charset="0"/>
              </a:rPr>
              <a:t>  </a:t>
            </a:r>
            <a:r>
              <a:rPr lang="en-US" sz="2200">
                <a:solidFill>
                  <a:schemeClr val="hlink"/>
                </a:solidFill>
                <a:latin typeface="Comic Sans MS" charset="0"/>
              </a:rPr>
              <a:t>Task Analysis, setting the stage, choosing a teaching technique</a:t>
            </a:r>
          </a:p>
          <a:p>
            <a:pPr eaLnBrk="1" hangingPunct="1"/>
            <a:r>
              <a:rPr lang="en-US" sz="2200">
                <a:solidFill>
                  <a:srgbClr val="993366"/>
                </a:solidFill>
                <a:latin typeface="Comic Sans MS" charset="0"/>
              </a:rPr>
              <a:t>Week Three:</a:t>
            </a:r>
            <a:r>
              <a:rPr lang="en-US" sz="2200">
                <a:solidFill>
                  <a:schemeClr val="accent1"/>
                </a:solidFill>
                <a:latin typeface="Comic Sans MS" charset="0"/>
              </a:rPr>
              <a:t>  </a:t>
            </a:r>
            <a:r>
              <a:rPr lang="en-US" sz="2200">
                <a:solidFill>
                  <a:schemeClr val="hlink"/>
                </a:solidFill>
                <a:latin typeface="Comic Sans MS" charset="0"/>
              </a:rPr>
              <a:t>Using reinforcers, shaping and fading</a:t>
            </a:r>
          </a:p>
          <a:p>
            <a:pPr eaLnBrk="1" hangingPunct="1"/>
            <a:r>
              <a:rPr lang="en-US" sz="2200">
                <a:solidFill>
                  <a:srgbClr val="993366"/>
                </a:solidFill>
                <a:latin typeface="Comic Sans MS" charset="0"/>
              </a:rPr>
              <a:t>Week Four:</a:t>
            </a:r>
            <a:r>
              <a:rPr lang="en-US" sz="2200">
                <a:solidFill>
                  <a:schemeClr val="accent1"/>
                </a:solidFill>
                <a:latin typeface="Comic Sans MS" charset="0"/>
              </a:rPr>
              <a:t>  </a:t>
            </a:r>
            <a:r>
              <a:rPr lang="en-US" sz="2200">
                <a:solidFill>
                  <a:schemeClr val="hlink"/>
                </a:solidFill>
                <a:latin typeface="Comic Sans MS" charset="0"/>
              </a:rPr>
              <a:t>Critiquing intake videos</a:t>
            </a:r>
          </a:p>
          <a:p>
            <a:pPr eaLnBrk="1" hangingPunct="1"/>
            <a:r>
              <a:rPr lang="en-US" sz="2200">
                <a:solidFill>
                  <a:srgbClr val="993366"/>
                </a:solidFill>
                <a:latin typeface="Comic Sans MS" charset="0"/>
              </a:rPr>
              <a:t>Week Five:</a:t>
            </a:r>
            <a:r>
              <a:rPr lang="en-US" sz="2200">
                <a:solidFill>
                  <a:schemeClr val="accent1"/>
                </a:solidFill>
                <a:latin typeface="Comic Sans MS" charset="0"/>
              </a:rPr>
              <a:t>  </a:t>
            </a:r>
            <a:r>
              <a:rPr lang="en-US" sz="2200">
                <a:solidFill>
                  <a:schemeClr val="hlink"/>
                </a:solidFill>
                <a:latin typeface="Comic Sans MS" charset="0"/>
              </a:rPr>
              <a:t>In home consultation</a:t>
            </a:r>
          </a:p>
        </p:txBody>
      </p:sp>
      <p:sp>
        <p:nvSpPr>
          <p:cNvPr id="17411" name="Rectangle 4"/>
          <p:cNvSpPr>
            <a:spLocks noGrp="1" noChangeArrowheads="1"/>
          </p:cNvSpPr>
          <p:nvPr>
            <p:ph sz="quarter" idx="14"/>
          </p:nvPr>
        </p:nvSpPr>
        <p:spPr>
          <a:xfrm>
            <a:off x="4800600" y="1828800"/>
            <a:ext cx="3962400" cy="4724400"/>
          </a:xfrm>
        </p:spPr>
        <p:txBody>
          <a:bodyPr/>
          <a:lstStyle/>
          <a:p>
            <a:pPr eaLnBrk="1" hangingPunct="1"/>
            <a:r>
              <a:rPr lang="en-US" sz="2200">
                <a:solidFill>
                  <a:srgbClr val="993366"/>
                </a:solidFill>
                <a:latin typeface="Comic Sans MS" charset="0"/>
              </a:rPr>
              <a:t>Week Six:</a:t>
            </a:r>
            <a:r>
              <a:rPr lang="en-US" sz="2200">
                <a:solidFill>
                  <a:schemeClr val="accent1"/>
                </a:solidFill>
                <a:latin typeface="Comic Sans MS" charset="0"/>
              </a:rPr>
              <a:t>  </a:t>
            </a:r>
            <a:r>
              <a:rPr lang="en-US" sz="2200">
                <a:solidFill>
                  <a:schemeClr val="hlink"/>
                </a:solidFill>
                <a:latin typeface="Comic Sans MS" charset="0"/>
              </a:rPr>
              <a:t>Defining and observing behavior problems, focusing on prevention</a:t>
            </a:r>
          </a:p>
          <a:p>
            <a:pPr eaLnBrk="1" hangingPunct="1"/>
            <a:r>
              <a:rPr lang="en-US" sz="2200">
                <a:solidFill>
                  <a:srgbClr val="993366"/>
                </a:solidFill>
                <a:latin typeface="Comic Sans MS" charset="0"/>
              </a:rPr>
              <a:t>Week Seven:</a:t>
            </a:r>
            <a:r>
              <a:rPr lang="en-US" sz="2200">
                <a:solidFill>
                  <a:schemeClr val="accent1"/>
                </a:solidFill>
                <a:latin typeface="Comic Sans MS" charset="0"/>
              </a:rPr>
              <a:t>  </a:t>
            </a:r>
            <a:r>
              <a:rPr lang="en-US" sz="2200">
                <a:solidFill>
                  <a:schemeClr val="hlink"/>
                </a:solidFill>
                <a:latin typeface="Comic Sans MS" charset="0"/>
              </a:rPr>
              <a:t>Identifying functions of behavior, teaching alternatives and locating better consequences</a:t>
            </a:r>
          </a:p>
          <a:p>
            <a:pPr eaLnBrk="1" hangingPunct="1"/>
            <a:r>
              <a:rPr lang="en-US" sz="2200">
                <a:solidFill>
                  <a:srgbClr val="993366"/>
                </a:solidFill>
                <a:latin typeface="Comic Sans MS" charset="0"/>
              </a:rPr>
              <a:t>Week Eight:</a:t>
            </a:r>
            <a:r>
              <a:rPr lang="en-US" sz="2200">
                <a:solidFill>
                  <a:schemeClr val="accent1"/>
                </a:solidFill>
                <a:latin typeface="Comic Sans MS" charset="0"/>
              </a:rPr>
              <a:t>  </a:t>
            </a:r>
            <a:r>
              <a:rPr lang="en-US" sz="2200">
                <a:solidFill>
                  <a:schemeClr val="hlink"/>
                </a:solidFill>
                <a:latin typeface="Comic Sans MS" charset="0"/>
              </a:rPr>
              <a:t>Additional techniques and troubleshooting behavior plans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4" y="151385"/>
            <a:ext cx="9008533" cy="1252728"/>
          </a:xfrm>
        </p:spPr>
        <p:txBody>
          <a:bodyPr>
            <a:noAutofit/>
          </a:bodyPr>
          <a:lstStyle/>
          <a:p>
            <a:pPr algn="ctr"/>
            <a:r>
              <a:rPr lang="en-US" sz="2900" b="1" dirty="0" smtClean="0">
                <a:latin typeface="Comic Sans MS"/>
                <a:cs typeface="Comic Sans MS"/>
              </a:rPr>
              <a:t>Interfering Thoughts can lead to fusing to your past &amp; not acceptance what is happening now </a:t>
            </a:r>
            <a:endParaRPr lang="en-US" sz="2900" b="1" dirty="0">
              <a:latin typeface="Comic Sans MS"/>
              <a:cs typeface="Comic Sans MS"/>
            </a:endParaRPr>
          </a:p>
        </p:txBody>
      </p:sp>
      <p:sp>
        <p:nvSpPr>
          <p:cNvPr id="3" name="Content Placeholder 2"/>
          <p:cNvSpPr>
            <a:spLocks noGrp="1"/>
          </p:cNvSpPr>
          <p:nvPr>
            <p:ph idx="1"/>
          </p:nvPr>
        </p:nvSpPr>
        <p:spPr>
          <a:xfrm>
            <a:off x="355601" y="1320123"/>
            <a:ext cx="8449732" cy="3450696"/>
          </a:xfrm>
        </p:spPr>
        <p:txBody>
          <a:bodyPr>
            <a:normAutofit/>
          </a:bodyPr>
          <a:lstStyle/>
          <a:p>
            <a:r>
              <a:rPr lang="en-US" sz="2800" dirty="0" smtClean="0">
                <a:latin typeface="Comic Sans MS"/>
                <a:cs typeface="Comic Sans MS"/>
              </a:rPr>
              <a:t>My child is unable to listen, he/she has Autism</a:t>
            </a:r>
            <a:endParaRPr lang="en-US" sz="2800" dirty="0">
              <a:latin typeface="Comic Sans MS"/>
              <a:cs typeface="Comic Sans MS"/>
            </a:endParaRPr>
          </a:p>
        </p:txBody>
      </p:sp>
      <p:sp>
        <p:nvSpPr>
          <p:cNvPr id="4" name="Rectangle 3"/>
          <p:cNvSpPr/>
          <p:nvPr/>
        </p:nvSpPr>
        <p:spPr>
          <a:xfrm>
            <a:off x="1473199" y="2235200"/>
            <a:ext cx="176530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You’re asking too much of him/her</a:t>
            </a:r>
            <a:endParaRPr lang="en-US" dirty="0">
              <a:solidFill>
                <a:srgbClr val="FF0000"/>
              </a:solidFill>
            </a:endParaRPr>
          </a:p>
        </p:txBody>
      </p:sp>
      <p:sp>
        <p:nvSpPr>
          <p:cNvPr id="8" name="Rectangle 7"/>
          <p:cNvSpPr/>
          <p:nvPr/>
        </p:nvSpPr>
        <p:spPr>
          <a:xfrm>
            <a:off x="4734982" y="2082801"/>
            <a:ext cx="10287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Your not helping enough</a:t>
            </a:r>
            <a:endParaRPr lang="en-US" dirty="0">
              <a:solidFill>
                <a:srgbClr val="FF0000"/>
              </a:solidFill>
            </a:endParaRPr>
          </a:p>
        </p:txBody>
      </p:sp>
      <p:sp>
        <p:nvSpPr>
          <p:cNvPr id="9" name="Rectangle 8"/>
          <p:cNvSpPr/>
          <p:nvPr/>
        </p:nvSpPr>
        <p:spPr>
          <a:xfrm>
            <a:off x="2971800" y="3416300"/>
            <a:ext cx="17907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90"/>
                </a:solidFill>
              </a:rPr>
              <a:t>Teach a Skill</a:t>
            </a:r>
            <a:endParaRPr lang="en-US" sz="2400" b="1" dirty="0">
              <a:solidFill>
                <a:srgbClr val="000090"/>
              </a:solidFill>
            </a:endParaRPr>
          </a:p>
        </p:txBody>
      </p:sp>
      <p:sp>
        <p:nvSpPr>
          <p:cNvPr id="10" name="Round Diagonal Corner Rectangle 9"/>
          <p:cNvSpPr/>
          <p:nvPr/>
        </p:nvSpPr>
        <p:spPr>
          <a:xfrm>
            <a:off x="848783" y="4762500"/>
            <a:ext cx="2690283" cy="11557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He/she can’t learn that without me being there all the time</a:t>
            </a:r>
            <a:endParaRPr lang="en-US" dirty="0">
              <a:solidFill>
                <a:srgbClr val="FF0000"/>
              </a:solidFill>
            </a:endParaRPr>
          </a:p>
        </p:txBody>
      </p:sp>
      <p:sp>
        <p:nvSpPr>
          <p:cNvPr id="11" name="Rectangle 10"/>
          <p:cNvSpPr/>
          <p:nvPr/>
        </p:nvSpPr>
        <p:spPr>
          <a:xfrm>
            <a:off x="5638800" y="4216400"/>
            <a:ext cx="1270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90"/>
                </a:solidFill>
              </a:rPr>
              <a:t>ABA Training</a:t>
            </a:r>
          </a:p>
        </p:txBody>
      </p:sp>
      <p:sp>
        <p:nvSpPr>
          <p:cNvPr id="12" name="Oval 11"/>
          <p:cNvSpPr/>
          <p:nvPr/>
        </p:nvSpPr>
        <p:spPr>
          <a:xfrm>
            <a:off x="7418154" y="3500964"/>
            <a:ext cx="1515534" cy="11726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rPr>
              <a:t>He isn’t interested in that </a:t>
            </a:r>
            <a:endParaRPr lang="en-US" sz="1600" dirty="0">
              <a:solidFill>
                <a:srgbClr val="FF0000"/>
              </a:solidFill>
            </a:endParaRPr>
          </a:p>
        </p:txBody>
      </p:sp>
      <p:sp>
        <p:nvSpPr>
          <p:cNvPr id="13" name="Oval 12"/>
          <p:cNvSpPr/>
          <p:nvPr/>
        </p:nvSpPr>
        <p:spPr>
          <a:xfrm>
            <a:off x="5763682" y="2861733"/>
            <a:ext cx="1754718" cy="11006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 ‘ve tried that and it doesn’t work</a:t>
            </a:r>
            <a:endParaRPr lang="en-US" dirty="0">
              <a:solidFill>
                <a:srgbClr val="FF0000"/>
              </a:solidFill>
            </a:endParaRPr>
          </a:p>
        </p:txBody>
      </p:sp>
      <p:sp>
        <p:nvSpPr>
          <p:cNvPr id="15" name="Oval 14"/>
          <p:cNvSpPr/>
          <p:nvPr/>
        </p:nvSpPr>
        <p:spPr>
          <a:xfrm>
            <a:off x="5600700" y="5460999"/>
            <a:ext cx="1727200" cy="11430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_________________</a:t>
            </a:r>
            <a:endParaRPr lang="en-US" dirty="0">
              <a:solidFill>
                <a:srgbClr val="FF0000"/>
              </a:solidFill>
            </a:endParaRPr>
          </a:p>
        </p:txBody>
      </p:sp>
      <p:sp>
        <p:nvSpPr>
          <p:cNvPr id="16" name="Oval 15"/>
          <p:cNvSpPr/>
          <p:nvPr/>
        </p:nvSpPr>
        <p:spPr>
          <a:xfrm>
            <a:off x="7327900" y="4762500"/>
            <a:ext cx="1605788" cy="1155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________________</a:t>
            </a:r>
            <a:endParaRPr lang="en-US" dirty="0">
              <a:solidFill>
                <a:srgbClr val="FF0000"/>
              </a:solidFill>
            </a:endParaRPr>
          </a:p>
        </p:txBody>
      </p:sp>
      <p:sp>
        <p:nvSpPr>
          <p:cNvPr id="17" name="Rectangle 16"/>
          <p:cNvSpPr/>
          <p:nvPr/>
        </p:nvSpPr>
        <p:spPr>
          <a:xfrm>
            <a:off x="3975099" y="4673600"/>
            <a:ext cx="1274233" cy="1244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This happens all the time</a:t>
            </a:r>
          </a:p>
        </p:txBody>
      </p:sp>
      <p:sp>
        <p:nvSpPr>
          <p:cNvPr id="19" name="Rectangle 18"/>
          <p:cNvSpPr/>
          <p:nvPr/>
        </p:nvSpPr>
        <p:spPr>
          <a:xfrm>
            <a:off x="982133" y="3416300"/>
            <a:ext cx="141816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He can’t do what I ask</a:t>
            </a:r>
            <a:endParaRPr lang="en-US" dirty="0">
              <a:solidFill>
                <a:srgbClr val="FF0000"/>
              </a:solidFill>
            </a:endParaRPr>
          </a:p>
        </p:txBody>
      </p:sp>
      <p:cxnSp>
        <p:nvCxnSpPr>
          <p:cNvPr id="21" name="Straight Connector 20"/>
          <p:cNvCxnSpPr>
            <a:stCxn id="4" idx="3"/>
            <a:endCxn id="9" idx="0"/>
          </p:cNvCxnSpPr>
          <p:nvPr/>
        </p:nvCxnSpPr>
        <p:spPr>
          <a:xfrm>
            <a:off x="3238500" y="2692400"/>
            <a:ext cx="628650" cy="723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9" idx="0"/>
          </p:cNvCxnSpPr>
          <p:nvPr/>
        </p:nvCxnSpPr>
        <p:spPr>
          <a:xfrm flipH="1">
            <a:off x="3867150" y="2692400"/>
            <a:ext cx="895350" cy="723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400300" y="3962400"/>
            <a:ext cx="571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9" idx="2"/>
          </p:cNvCxnSpPr>
          <p:nvPr/>
        </p:nvCxnSpPr>
        <p:spPr>
          <a:xfrm>
            <a:off x="3867150" y="4330700"/>
            <a:ext cx="685800" cy="342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388100" y="3962400"/>
            <a:ext cx="17145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10" idx="3"/>
          </p:cNvCxnSpPr>
          <p:nvPr/>
        </p:nvCxnSpPr>
        <p:spPr>
          <a:xfrm flipH="1">
            <a:off x="2193925" y="4330700"/>
            <a:ext cx="1673228"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24675" y="4533900"/>
            <a:ext cx="860425"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11" idx="1"/>
          </p:cNvCxnSpPr>
          <p:nvPr/>
        </p:nvCxnSpPr>
        <p:spPr>
          <a:xfrm>
            <a:off x="4762500" y="3873500"/>
            <a:ext cx="876300" cy="80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924675" y="5003800"/>
            <a:ext cx="403225" cy="25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388100" y="5130800"/>
            <a:ext cx="0" cy="3302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Footer Placeholder 1"/>
          <p:cNvSpPr>
            <a:spLocks noGrp="1"/>
          </p:cNvSpPr>
          <p:nvPr>
            <p:ph type="ftr" sz="quarter" idx="4294967295"/>
          </p:nvPr>
        </p:nvSpPr>
        <p:spPr bwMode="auto">
          <a:xfrm>
            <a:off x="55034" y="6386463"/>
            <a:ext cx="3581400" cy="384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latin typeface="Goudy Old Style" charset="0"/>
              </a:rPr>
              <a:t>Copyright, Applied Behavior Consultants, Inc., 2014</a:t>
            </a:r>
          </a:p>
        </p:txBody>
      </p:sp>
      <p:sp>
        <p:nvSpPr>
          <p:cNvPr id="29" name="Slide Number Placeholder 5"/>
          <p:cNvSpPr>
            <a:spLocks noGrp="1"/>
          </p:cNvSpPr>
          <p:nvPr>
            <p:ph type="sldNum" sz="quarter" idx="12"/>
          </p:nvPr>
        </p:nvSpPr>
        <p:spPr>
          <a:xfrm>
            <a:off x="8501063" y="6474119"/>
            <a:ext cx="642937" cy="365125"/>
          </a:xfrm>
        </p:spPr>
        <p:txBody>
          <a:bodyPr>
            <a:normAutofit/>
          </a:bodyPr>
          <a:lstStyle/>
          <a:p>
            <a:pPr>
              <a:defRPr/>
            </a:pPr>
            <a:fld id="{747D9568-B3B4-8047-8053-0F710473E195}" type="slidenum">
              <a:rPr lang="en-US"/>
              <a:pPr>
                <a:defRPr/>
              </a:pPr>
              <a:t>20</a:t>
            </a:fld>
            <a:endParaRPr lang="en-US" dirty="0"/>
          </a:p>
        </p:txBody>
      </p:sp>
    </p:spTree>
    <p:extLst>
      <p:ext uri="{BB962C8B-B14F-4D97-AF65-F5344CB8AC3E}">
        <p14:creationId xmlns:p14="http://schemas.microsoft.com/office/powerpoint/2010/main" val="41239657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Why do we teach?</a:t>
            </a:r>
            <a:endParaRPr lang="en-US" dirty="0">
              <a:effectLst>
                <a:outerShdw blurRad="38100" dist="38100" dir="2700000" algn="tl">
                  <a:srgbClr val="DDDDDD"/>
                </a:outerShdw>
              </a:effectLst>
              <a:ea typeface="+mj-ea"/>
              <a:cs typeface="+mj-cs"/>
            </a:endParaRPr>
          </a:p>
        </p:txBody>
      </p:sp>
      <p:sp>
        <p:nvSpPr>
          <p:cNvPr id="13315" name="Rectangle 3"/>
          <p:cNvSpPr>
            <a:spLocks noGrp="1" noChangeArrowheads="1"/>
          </p:cNvSpPr>
          <p:nvPr>
            <p:ph type="body" sz="half" idx="1"/>
          </p:nvPr>
        </p:nvSpPr>
        <p:spPr>
          <a:xfrm>
            <a:off x="321733" y="1921933"/>
            <a:ext cx="4995334" cy="4495800"/>
          </a:xfrm>
        </p:spPr>
        <p:txBody>
          <a:bodyPr rtlCol="0">
            <a:normAutofit/>
          </a:bodyPr>
          <a:lstStyle/>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Skills can be learned</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Skills can be repeated</a:t>
            </a:r>
          </a:p>
          <a:p>
            <a:pPr marL="274320" indent="-274320" eaLnBrk="1" fontAlgn="auto" hangingPunct="1">
              <a:spcAft>
                <a:spcPts val="0"/>
              </a:spcAft>
              <a:buFont typeface="Symbol" pitchFamily="18" charset="2"/>
              <a:buChar char=""/>
              <a:defRPr/>
            </a:pPr>
            <a:r>
              <a:rPr lang="en-US" sz="2800" dirty="0" smtClean="0">
                <a:latin typeface="Comic Sans MS" charset="0"/>
                <a:ea typeface="+mn-ea"/>
                <a:cs typeface="+mn-cs"/>
              </a:rPr>
              <a:t>Increase </a:t>
            </a:r>
            <a:r>
              <a:rPr lang="en-US" sz="2800" dirty="0">
                <a:latin typeface="Comic Sans MS" charset="0"/>
                <a:ea typeface="+mn-ea"/>
                <a:cs typeface="+mn-cs"/>
              </a:rPr>
              <a:t>independence in our children</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Give parents more free time</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Skills put parent in </a:t>
            </a:r>
            <a:r>
              <a:rPr lang="en-US" sz="2800" dirty="0" smtClean="0">
                <a:latin typeface="Comic Sans MS" charset="0"/>
                <a:ea typeface="+mn-ea"/>
                <a:cs typeface="+mn-cs"/>
              </a:rPr>
              <a:t>control</a:t>
            </a:r>
          </a:p>
          <a:p>
            <a:pPr marL="0" indent="0" eaLnBrk="1" fontAlgn="auto" hangingPunct="1">
              <a:spcAft>
                <a:spcPts val="0"/>
              </a:spcAft>
              <a:buNone/>
              <a:defRPr/>
            </a:pPr>
            <a:endParaRPr lang="en-US" sz="2800" dirty="0">
              <a:latin typeface="Comic Sans MS" charset="0"/>
              <a:ea typeface="+mn-ea"/>
              <a:cs typeface="+mn-cs"/>
            </a:endParaRPr>
          </a:p>
          <a:p>
            <a:pPr marL="274320" indent="-274320" algn="ctr" eaLnBrk="1" fontAlgn="auto" hangingPunct="1">
              <a:spcAft>
                <a:spcPts val="0"/>
              </a:spcAft>
              <a:buFont typeface="Monotype Sorts" charset="0"/>
              <a:buNone/>
              <a:defRPr/>
            </a:pPr>
            <a:r>
              <a:rPr lang="en-US" b="1" dirty="0">
                <a:solidFill>
                  <a:srgbClr val="FF0000"/>
                </a:solidFill>
                <a:effectLst>
                  <a:outerShdw blurRad="38100" dist="38100" dir="2700000" algn="tl">
                    <a:srgbClr val="DDDDDD"/>
                  </a:outerShdw>
                </a:effectLst>
                <a:latin typeface="Comic Sans MS" charset="0"/>
                <a:ea typeface="+mn-ea"/>
                <a:cs typeface="+mn-cs"/>
              </a:rPr>
              <a:t>Problem Solving</a:t>
            </a:r>
            <a:endParaRPr lang="en-US" sz="2800" dirty="0">
              <a:solidFill>
                <a:srgbClr val="FF0000"/>
              </a:solidFill>
              <a:latin typeface="Comic Sans MS" charset="0"/>
              <a:ea typeface="+mn-ea"/>
              <a:cs typeface="+mn-cs"/>
            </a:endParaRPr>
          </a:p>
          <a:p>
            <a:pPr marL="274320" indent="-274320" eaLnBrk="1" fontAlgn="auto" hangingPunct="1">
              <a:spcAft>
                <a:spcPts val="0"/>
              </a:spcAft>
              <a:buFont typeface="Symbol" pitchFamily="18" charset="2"/>
              <a:buChar char=""/>
              <a:defRPr/>
            </a:pPr>
            <a:endParaRPr lang="en-US" sz="2800" dirty="0">
              <a:effectLst>
                <a:outerShdw blurRad="38100" dist="38100" dir="2700000" algn="tl">
                  <a:srgbClr val="DDDDDD"/>
                </a:outerShdw>
              </a:effectLst>
              <a:ea typeface="+mn-ea"/>
              <a:cs typeface="+mn-cs"/>
            </a:endParaRPr>
          </a:p>
        </p:txBody>
      </p:sp>
      <p:graphicFrame>
        <p:nvGraphicFramePr>
          <p:cNvPr id="24579" name="Object 4"/>
          <p:cNvGraphicFramePr>
            <a:graphicFrameLocks noGrp="1" noChangeAspect="1"/>
          </p:cNvGraphicFramePr>
          <p:nvPr>
            <p:ph type="clipArt" sz="half" idx="2"/>
          </p:nvPr>
        </p:nvGraphicFramePr>
        <p:xfrm>
          <a:off x="5557838" y="2074863"/>
          <a:ext cx="2295525" cy="3468687"/>
        </p:xfrm>
        <a:graphic>
          <a:graphicData uri="http://schemas.openxmlformats.org/presentationml/2006/ole">
            <mc:AlternateContent xmlns:mc="http://schemas.openxmlformats.org/markup-compatibility/2006">
              <mc:Choice xmlns:v="urn:schemas-microsoft-com:vml" Requires="v">
                <p:oleObj spid="_x0000_s1066" name="ClipArt" r:id="rId3" imgW="2295053" imgH="3468986" progId="MS_ClipArt_Gallery.2">
                  <p:embed/>
                </p:oleObj>
              </mc:Choice>
              <mc:Fallback>
                <p:oleObj name="ClipArt" r:id="rId3" imgW="2295053" imgH="3468986" progId="MS_ClipArt_Gallery.2">
                  <p:embed/>
                  <p:pic>
                    <p:nvPicPr>
                      <p:cNvPr id="0" name=""/>
                      <p:cNvPicPr>
                        <a:picLocks noGrp="1"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5557838" y="2074863"/>
                        <a:ext cx="2295525"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84619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rPr>
              <a:t>Why </a:t>
            </a:r>
            <a:r>
              <a:rPr lang="en-US" b="1" dirty="0" smtClean="0">
                <a:effectLst>
                  <a:outerShdw blurRad="38100" dist="38100" dir="2700000" algn="tl">
                    <a:srgbClr val="DDDDDD"/>
                  </a:outerShdw>
                </a:effectLst>
                <a:latin typeface="Comic Sans MS" charset="0"/>
              </a:rPr>
              <a:t>don</a:t>
            </a:r>
            <a:r>
              <a:rPr lang="en-US" b="1" dirty="0" smtClean="0">
                <a:effectLst>
                  <a:outerShdw blurRad="38100" dist="38100" dir="2700000" algn="tl">
                    <a:srgbClr val="DDDDDD"/>
                  </a:outerShdw>
                </a:effectLst>
                <a:latin typeface="Arial"/>
              </a:rPr>
              <a:t>’</a:t>
            </a:r>
            <a:r>
              <a:rPr lang="en-US" b="1" dirty="0" smtClean="0">
                <a:effectLst>
                  <a:outerShdw blurRad="38100" dist="38100" dir="2700000" algn="tl">
                    <a:srgbClr val="DDDDDD"/>
                  </a:outerShdw>
                </a:effectLst>
                <a:latin typeface="Comic Sans MS" charset="0"/>
              </a:rPr>
              <a:t>t </a:t>
            </a:r>
            <a:r>
              <a:rPr lang="en-US" b="1" dirty="0">
                <a:effectLst>
                  <a:outerShdw blurRad="38100" dist="38100" dir="2700000" algn="tl">
                    <a:srgbClr val="DDDDDD"/>
                  </a:outerShdw>
                </a:effectLst>
                <a:latin typeface="Comic Sans MS" charset="0"/>
              </a:rPr>
              <a:t>we teach?</a:t>
            </a:r>
            <a:endParaRPr lang="en-US" b="1" dirty="0">
              <a:effectLst>
                <a:outerShdw blurRad="38100" dist="38100" dir="2700000" algn="tl">
                  <a:srgbClr val="DDDDDD"/>
                </a:outerShdw>
              </a:effectLst>
            </a:endParaRPr>
          </a:p>
        </p:txBody>
      </p:sp>
      <p:sp>
        <p:nvSpPr>
          <p:cNvPr id="14339" name="Rectangle 3"/>
          <p:cNvSpPr>
            <a:spLocks noGrp="1" noChangeArrowheads="1"/>
          </p:cNvSpPr>
          <p:nvPr>
            <p:ph type="body" sz="half" idx="1"/>
          </p:nvPr>
        </p:nvSpPr>
        <p:spPr>
          <a:xfrm>
            <a:off x="237067" y="2032001"/>
            <a:ext cx="5215465" cy="4495800"/>
          </a:xfrm>
        </p:spPr>
        <p:txBody>
          <a:bodyPr rtlCol="0">
            <a:normAutofit/>
          </a:bodyPr>
          <a:lstStyle/>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Too hard</a:t>
            </a:r>
          </a:p>
          <a:p>
            <a:pPr marL="274320" indent="-274320" eaLnBrk="1" fontAlgn="auto" hangingPunct="1">
              <a:spcAft>
                <a:spcPts val="0"/>
              </a:spcAft>
              <a:buFont typeface="Symbol" pitchFamily="18" charset="2"/>
              <a:buChar char=""/>
              <a:defRPr/>
            </a:pPr>
            <a:r>
              <a:rPr lang="en-US" sz="2800" dirty="0" smtClean="0">
                <a:latin typeface="Comic Sans MS" charset="0"/>
                <a:ea typeface="+mn-ea"/>
                <a:cs typeface="+mn-cs"/>
              </a:rPr>
              <a:t>Don</a:t>
            </a:r>
            <a:r>
              <a:rPr lang="en-US" sz="2800" dirty="0" smtClean="0">
                <a:latin typeface="Arial"/>
              </a:rPr>
              <a:t>’</a:t>
            </a:r>
            <a:r>
              <a:rPr lang="en-US" sz="2800" dirty="0" smtClean="0">
                <a:latin typeface="Comic Sans MS" charset="0"/>
                <a:ea typeface="+mn-ea"/>
                <a:cs typeface="+mn-cs"/>
              </a:rPr>
              <a:t>t </a:t>
            </a:r>
            <a:r>
              <a:rPr lang="en-US" sz="2800" dirty="0">
                <a:latin typeface="Comic Sans MS" charset="0"/>
                <a:ea typeface="+mn-ea"/>
                <a:cs typeface="+mn-cs"/>
              </a:rPr>
              <a:t>know how</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My child can</a:t>
            </a:r>
            <a:r>
              <a:rPr lang="ja-JP" altLang="en-US" sz="2800" dirty="0">
                <a:latin typeface="Arial"/>
                <a:ea typeface="+mn-ea"/>
                <a:cs typeface="+mn-cs"/>
              </a:rPr>
              <a:t>’</a:t>
            </a:r>
            <a:r>
              <a:rPr lang="en-US" sz="2800" dirty="0">
                <a:latin typeface="Comic Sans MS" charset="0"/>
                <a:ea typeface="+mn-ea"/>
                <a:cs typeface="+mn-cs"/>
              </a:rPr>
              <a:t>t do that</a:t>
            </a:r>
          </a:p>
          <a:p>
            <a:pPr marL="274320" indent="-274320" eaLnBrk="1" fontAlgn="auto" hangingPunct="1">
              <a:spcAft>
                <a:spcPts val="0"/>
              </a:spcAft>
              <a:buFont typeface="Symbol" pitchFamily="18" charset="2"/>
              <a:buChar char=""/>
              <a:defRPr/>
            </a:pPr>
            <a:r>
              <a:rPr lang="en-US" sz="2800" dirty="0" smtClean="0">
                <a:latin typeface="Comic Sans MS" charset="0"/>
                <a:ea typeface="+mn-ea"/>
                <a:cs typeface="+mn-cs"/>
              </a:rPr>
              <a:t>Don</a:t>
            </a:r>
            <a:r>
              <a:rPr lang="en-US" sz="2800" dirty="0" smtClean="0">
                <a:latin typeface="Arial"/>
              </a:rPr>
              <a:t>’</a:t>
            </a:r>
            <a:r>
              <a:rPr lang="en-US" sz="2800" dirty="0" smtClean="0">
                <a:latin typeface="Comic Sans MS" charset="0"/>
                <a:ea typeface="+mn-ea"/>
                <a:cs typeface="+mn-cs"/>
              </a:rPr>
              <a:t>t </a:t>
            </a:r>
            <a:r>
              <a:rPr lang="en-US" sz="2800" dirty="0">
                <a:latin typeface="Comic Sans MS" charset="0"/>
                <a:ea typeface="+mn-ea"/>
                <a:cs typeface="+mn-cs"/>
              </a:rPr>
              <a:t>have time</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Too frustrating</a:t>
            </a:r>
          </a:p>
          <a:p>
            <a:pPr marL="274320" indent="-274320" eaLnBrk="1" fontAlgn="auto" hangingPunct="1">
              <a:spcAft>
                <a:spcPts val="0"/>
              </a:spcAft>
              <a:buFont typeface="Symbol" pitchFamily="18" charset="2"/>
              <a:buChar char=""/>
              <a:defRPr/>
            </a:pPr>
            <a:r>
              <a:rPr lang="en-US" sz="2800" dirty="0" smtClean="0">
                <a:latin typeface="Comic Sans MS" charset="0"/>
                <a:ea typeface="+mn-ea"/>
                <a:cs typeface="+mn-cs"/>
              </a:rPr>
              <a:t>It</a:t>
            </a:r>
            <a:r>
              <a:rPr lang="en-US" sz="2800" dirty="0" smtClean="0">
                <a:latin typeface="Arial"/>
              </a:rPr>
              <a:t>’</a:t>
            </a:r>
            <a:r>
              <a:rPr lang="en-US" sz="2800" dirty="0" smtClean="0">
                <a:latin typeface="Comic Sans MS" charset="0"/>
                <a:ea typeface="+mn-ea"/>
                <a:cs typeface="+mn-cs"/>
              </a:rPr>
              <a:t>s </a:t>
            </a:r>
            <a:r>
              <a:rPr lang="en-US" sz="2800" dirty="0">
                <a:latin typeface="Comic Sans MS" charset="0"/>
                <a:ea typeface="+mn-ea"/>
                <a:cs typeface="+mn-cs"/>
              </a:rPr>
              <a:t>quicker to do it for him/</a:t>
            </a:r>
            <a:r>
              <a:rPr lang="en-US" sz="2800" dirty="0" smtClean="0">
                <a:latin typeface="Comic Sans MS" charset="0"/>
                <a:ea typeface="+mn-ea"/>
                <a:cs typeface="+mn-cs"/>
              </a:rPr>
              <a:t>her</a:t>
            </a:r>
          </a:p>
          <a:p>
            <a:pPr marL="274320" indent="-274320" eaLnBrk="1" fontAlgn="auto" hangingPunct="1">
              <a:spcAft>
                <a:spcPts val="0"/>
              </a:spcAft>
              <a:buFont typeface="Symbol" pitchFamily="18" charset="2"/>
              <a:buChar char=""/>
              <a:defRPr/>
            </a:pPr>
            <a:endParaRPr lang="en-US" sz="2800" dirty="0">
              <a:latin typeface="Comic Sans MS" charset="0"/>
              <a:ea typeface="+mn-ea"/>
              <a:cs typeface="+mn-cs"/>
            </a:endParaRPr>
          </a:p>
          <a:p>
            <a:pPr marL="274320" indent="-274320" algn="ctr" eaLnBrk="1" fontAlgn="auto" hangingPunct="1">
              <a:spcAft>
                <a:spcPts val="0"/>
              </a:spcAft>
              <a:buFont typeface="Monotype Sorts" charset="0"/>
              <a:buNone/>
              <a:defRPr/>
            </a:pPr>
            <a:r>
              <a:rPr lang="en-US" b="1" dirty="0">
                <a:solidFill>
                  <a:srgbClr val="FF0000"/>
                </a:solidFill>
                <a:effectLst>
                  <a:outerShdw blurRad="38100" dist="38100" dir="2700000" algn="tl">
                    <a:srgbClr val="DDDDDD"/>
                  </a:outerShdw>
                </a:effectLst>
                <a:latin typeface="Comic Sans MS" charset="0"/>
                <a:ea typeface="+mn-ea"/>
                <a:cs typeface="+mn-cs"/>
              </a:rPr>
              <a:t>Interfering Thoughts</a:t>
            </a:r>
            <a:endParaRPr lang="en-US" sz="2800" dirty="0">
              <a:solidFill>
                <a:srgbClr val="FF0000"/>
              </a:solidFill>
              <a:latin typeface="Comic Sans MS" charset="0"/>
              <a:ea typeface="+mn-ea"/>
              <a:cs typeface="+mn-cs"/>
            </a:endParaRPr>
          </a:p>
        </p:txBody>
      </p:sp>
      <p:graphicFrame>
        <p:nvGraphicFramePr>
          <p:cNvPr id="25603" name="Object 4"/>
          <p:cNvGraphicFramePr>
            <a:graphicFrameLocks noGrp="1" noChangeAspect="1"/>
          </p:cNvGraphicFramePr>
          <p:nvPr>
            <p:ph type="clipArt" sz="half" idx="2"/>
          </p:nvPr>
        </p:nvGraphicFramePr>
        <p:xfrm>
          <a:off x="5260975" y="1752600"/>
          <a:ext cx="2889250" cy="4113213"/>
        </p:xfrm>
        <a:graphic>
          <a:graphicData uri="http://schemas.openxmlformats.org/presentationml/2006/ole">
            <mc:AlternateContent xmlns:mc="http://schemas.openxmlformats.org/markup-compatibility/2006">
              <mc:Choice xmlns:v="urn:schemas-microsoft-com:vml" Requires="v">
                <p:oleObj spid="_x0000_s36906" name="ClipArt" r:id="rId3" imgW="3850277" imgH="5483134" progId="MS_ClipArt_Gallery.2">
                  <p:embed/>
                </p:oleObj>
              </mc:Choice>
              <mc:Fallback>
                <p:oleObj name="ClipArt" r:id="rId3" imgW="3850277" imgH="5483134"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975" y="1752600"/>
                        <a:ext cx="288925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134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Autofit/>
          </a:bodyPr>
          <a:lstStyle/>
          <a:p>
            <a:pPr eaLnBrk="1" fontAlgn="auto" hangingPunct="1">
              <a:spcAft>
                <a:spcPts val="0"/>
              </a:spcAft>
              <a:defRPr/>
            </a:pPr>
            <a:r>
              <a:rPr lang="en-US" sz="4000" b="1" dirty="0">
                <a:effectLst>
                  <a:outerShdw blurRad="38100" dist="38100" dir="2700000" algn="tl">
                    <a:srgbClr val="DDDDDD"/>
                  </a:outerShdw>
                </a:effectLst>
                <a:latin typeface="Comic Sans MS" charset="0"/>
                <a:ea typeface="+mj-ea"/>
                <a:cs typeface="+mj-cs"/>
              </a:rPr>
              <a:t>Interfering Thoughts </a:t>
            </a:r>
            <a:r>
              <a:rPr lang="en-US" sz="4000" b="1" dirty="0" err="1">
                <a:effectLst>
                  <a:outerShdw blurRad="38100" dist="38100" dir="2700000" algn="tl">
                    <a:srgbClr val="DDDDDD"/>
                  </a:outerShdw>
                </a:effectLst>
                <a:latin typeface="Comic Sans MS" charset="0"/>
                <a:ea typeface="+mj-ea"/>
                <a:cs typeface="+mj-cs"/>
              </a:rPr>
              <a:t>v.s</a:t>
            </a:r>
            <a:r>
              <a:rPr lang="en-US" sz="4000" b="1" dirty="0">
                <a:effectLst>
                  <a:outerShdw blurRad="38100" dist="38100" dir="2700000" algn="tl">
                    <a:srgbClr val="DDDDDD"/>
                  </a:outerShdw>
                </a:effectLst>
                <a:latin typeface="Comic Sans MS" charset="0"/>
                <a:ea typeface="+mj-ea"/>
                <a:cs typeface="+mj-cs"/>
              </a:rPr>
              <a:t>. </a:t>
            </a:r>
            <a:r>
              <a:rPr lang="en-US" sz="4000" b="1" dirty="0" smtClean="0">
                <a:effectLst>
                  <a:outerShdw blurRad="38100" dist="38100" dir="2700000" algn="tl">
                    <a:srgbClr val="DDDDDD"/>
                  </a:outerShdw>
                </a:effectLst>
                <a:latin typeface="Comic Sans MS" charset="0"/>
                <a:ea typeface="+mj-ea"/>
                <a:cs typeface="+mj-cs"/>
              </a:rPr>
              <a:t>Problem-solving</a:t>
            </a:r>
            <a:endParaRPr lang="en-US" sz="4000" b="1" dirty="0">
              <a:effectLst>
                <a:outerShdw blurRad="38100" dist="38100" dir="2700000" algn="tl">
                  <a:srgbClr val="DDDDDD"/>
                </a:outerShdw>
              </a:effectLst>
              <a:latin typeface="Comic Sans MS" charset="0"/>
              <a:ea typeface="+mj-ea"/>
              <a:cs typeface="+mj-cs"/>
            </a:endParaRPr>
          </a:p>
        </p:txBody>
      </p:sp>
      <p:sp>
        <p:nvSpPr>
          <p:cNvPr id="15363" name="Rectangle 3"/>
          <p:cNvSpPr>
            <a:spLocks noGrp="1" noChangeArrowheads="1"/>
          </p:cNvSpPr>
          <p:nvPr>
            <p:ph sz="quarter" idx="13"/>
          </p:nvPr>
        </p:nvSpPr>
        <p:spPr>
          <a:xfrm>
            <a:off x="286808" y="2171701"/>
            <a:ext cx="3822700" cy="3992563"/>
          </a:xfrm>
        </p:spPr>
        <p:txBody>
          <a:bodyPr rtlCol="0">
            <a:normAutofit/>
          </a:bodyPr>
          <a:lstStyle/>
          <a:p>
            <a:pPr marL="0" indent="0" algn="ctr" eaLnBrk="1" fontAlgn="auto" hangingPunct="1">
              <a:spcAft>
                <a:spcPts val="0"/>
              </a:spcAft>
              <a:buNone/>
              <a:defRPr/>
            </a:pPr>
            <a:r>
              <a:rPr lang="en-US" sz="3600" b="1" dirty="0">
                <a:effectLst>
                  <a:outerShdw blurRad="38100" dist="38100" dir="2700000" algn="tl">
                    <a:srgbClr val="DDDDDD"/>
                  </a:outerShdw>
                </a:effectLst>
                <a:latin typeface="Comic Sans MS" charset="0"/>
                <a:ea typeface="+mn-ea"/>
                <a:cs typeface="+mn-cs"/>
              </a:rPr>
              <a:t>Interfering Thoughts</a:t>
            </a:r>
          </a:p>
          <a:p>
            <a:pPr lvl="1"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ea typeface="+mn-ea"/>
              </a:rPr>
              <a:t>Prevent us from becoming good teachers</a:t>
            </a:r>
          </a:p>
          <a:p>
            <a:pPr lvl="1"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ea typeface="+mn-ea"/>
              </a:rPr>
              <a:t>Prevent </a:t>
            </a:r>
            <a:r>
              <a:rPr lang="en-US" sz="2800" dirty="0" smtClean="0">
                <a:effectLst>
                  <a:outerShdw blurRad="38100" dist="38100" dir="2700000" algn="tl">
                    <a:srgbClr val="DDDDDD"/>
                  </a:outerShdw>
                </a:effectLst>
                <a:ea typeface="+mn-ea"/>
              </a:rPr>
              <a:t>our </a:t>
            </a:r>
            <a:r>
              <a:rPr lang="en-US" sz="2800" dirty="0">
                <a:effectLst>
                  <a:outerShdw blurRad="38100" dist="38100" dir="2700000" algn="tl">
                    <a:srgbClr val="DDDDDD"/>
                  </a:outerShdw>
                </a:effectLst>
                <a:ea typeface="+mn-ea"/>
              </a:rPr>
              <a:t>children from learning</a:t>
            </a:r>
          </a:p>
          <a:p>
            <a:pPr lvl="1" indent="-274320" eaLnBrk="1" fontAlgn="auto" hangingPunct="1">
              <a:spcAft>
                <a:spcPts val="0"/>
              </a:spcAft>
              <a:buFont typeface="Symbol" pitchFamily="18" charset="2"/>
              <a:buChar char=""/>
              <a:defRPr/>
            </a:pPr>
            <a:endParaRPr lang="en-US" sz="2800" b="1" dirty="0">
              <a:effectLst>
                <a:outerShdw blurRad="38100" dist="38100" dir="2700000" algn="tl">
                  <a:srgbClr val="DDDDDD"/>
                </a:outerShdw>
              </a:effectLst>
              <a:ea typeface="+mn-ea"/>
            </a:endParaRPr>
          </a:p>
        </p:txBody>
      </p:sp>
      <p:sp>
        <p:nvSpPr>
          <p:cNvPr id="15364" name="Rectangle 4"/>
          <p:cNvSpPr>
            <a:spLocks noGrp="1" noChangeArrowheads="1"/>
          </p:cNvSpPr>
          <p:nvPr>
            <p:ph sz="quarter" idx="14"/>
          </p:nvPr>
        </p:nvSpPr>
        <p:spPr>
          <a:xfrm>
            <a:off x="4498975" y="2053168"/>
            <a:ext cx="4187825" cy="4516966"/>
          </a:xfrm>
        </p:spPr>
        <p:txBody>
          <a:bodyPr rtlCol="0">
            <a:normAutofit/>
          </a:bodyPr>
          <a:lstStyle/>
          <a:p>
            <a:pPr marL="0" indent="0" algn="ctr" eaLnBrk="1" fontAlgn="auto" hangingPunct="1">
              <a:spcAft>
                <a:spcPts val="0"/>
              </a:spcAft>
              <a:buNone/>
              <a:defRPr/>
            </a:pPr>
            <a:r>
              <a:rPr lang="en-US" sz="3900" b="1" dirty="0" smtClean="0">
                <a:effectLst>
                  <a:outerShdw blurRad="38100" dist="38100" dir="2700000" algn="tl">
                    <a:srgbClr val="DDDDDD"/>
                  </a:outerShdw>
                </a:effectLst>
                <a:latin typeface="Comic Sans MS" charset="0"/>
                <a:ea typeface="+mn-ea"/>
                <a:cs typeface="+mn-cs"/>
              </a:rPr>
              <a:t>Problem-solving</a:t>
            </a:r>
            <a:endParaRPr lang="en-US" sz="3900" b="1" dirty="0">
              <a:effectLst>
                <a:outerShdw blurRad="38100" dist="38100" dir="2700000" algn="tl">
                  <a:srgbClr val="DDDDDD"/>
                </a:outerShdw>
              </a:effectLst>
              <a:ea typeface="+mn-ea"/>
              <a:cs typeface="+mn-cs"/>
            </a:endParaRPr>
          </a:p>
          <a:p>
            <a:pPr lvl="1" indent="-274320" eaLnBrk="1" fontAlgn="auto" hangingPunct="1">
              <a:spcAft>
                <a:spcPts val="0"/>
              </a:spcAft>
              <a:buFont typeface="Symbol" pitchFamily="18" charset="2"/>
              <a:buChar char=""/>
              <a:defRPr/>
            </a:pPr>
            <a:r>
              <a:rPr lang="en-US" sz="3000" dirty="0">
                <a:effectLst>
                  <a:outerShdw blurRad="38100" dist="38100" dir="2700000" algn="tl">
                    <a:srgbClr val="DDDDDD"/>
                  </a:outerShdw>
                </a:effectLst>
                <a:ea typeface="+mn-ea"/>
              </a:rPr>
              <a:t>Makes us better teachers</a:t>
            </a:r>
          </a:p>
          <a:p>
            <a:pPr lvl="1" indent="-274320" eaLnBrk="1" fontAlgn="auto" hangingPunct="1">
              <a:spcAft>
                <a:spcPts val="0"/>
              </a:spcAft>
              <a:buFont typeface="Symbol" pitchFamily="18" charset="2"/>
              <a:buChar char=""/>
              <a:defRPr/>
            </a:pPr>
            <a:r>
              <a:rPr lang="en-US" sz="3000" dirty="0">
                <a:effectLst>
                  <a:outerShdw blurRad="38100" dist="38100" dir="2700000" algn="tl">
                    <a:srgbClr val="DDDDDD"/>
                  </a:outerShdw>
                </a:effectLst>
                <a:ea typeface="+mn-ea"/>
              </a:rPr>
              <a:t>Makes learning fun for our children</a:t>
            </a:r>
          </a:p>
          <a:p>
            <a:pPr lvl="1" indent="-274320" eaLnBrk="1" fontAlgn="auto" hangingPunct="1">
              <a:spcAft>
                <a:spcPts val="0"/>
              </a:spcAft>
              <a:buFont typeface="Symbol" pitchFamily="18" charset="2"/>
              <a:buChar char=""/>
              <a:defRPr/>
            </a:pPr>
            <a:r>
              <a:rPr lang="en-US" sz="3000" dirty="0">
                <a:effectLst>
                  <a:outerShdw blurRad="38100" dist="38100" dir="2700000" algn="tl">
                    <a:srgbClr val="DDDDDD"/>
                  </a:outerShdw>
                </a:effectLst>
                <a:ea typeface="+mn-ea"/>
              </a:rPr>
              <a:t>Increases independence in our children</a:t>
            </a:r>
            <a:endParaRPr lang="en-US" sz="3000" b="1" dirty="0">
              <a:effectLst>
                <a:outerShdw blurRad="38100" dist="38100" dir="2700000" algn="tl">
                  <a:srgbClr val="DDDDDD"/>
                </a:outerShdw>
              </a:effectLs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135467"/>
            <a:ext cx="8229600" cy="1252728"/>
          </a:xfrm>
        </p:spPr>
        <p:txBody>
          <a:bodyPr/>
          <a:lstStyle/>
          <a:p>
            <a:pPr algn="ctr"/>
            <a:r>
              <a:rPr lang="en-US" b="1" dirty="0" smtClean="0">
                <a:latin typeface="Comic Sans MS"/>
                <a:cs typeface="Comic Sans MS"/>
              </a:rPr>
              <a:t>Teaching can lead to  </a:t>
            </a:r>
            <a:endParaRPr lang="en-US" b="1" dirty="0">
              <a:latin typeface="Comic Sans MS"/>
              <a:cs typeface="Comic Sans MS"/>
            </a:endParaRPr>
          </a:p>
        </p:txBody>
      </p:sp>
      <p:sp>
        <p:nvSpPr>
          <p:cNvPr id="3" name="Content Placeholder 2"/>
          <p:cNvSpPr>
            <a:spLocks noGrp="1"/>
          </p:cNvSpPr>
          <p:nvPr>
            <p:ph idx="1"/>
          </p:nvPr>
        </p:nvSpPr>
        <p:spPr>
          <a:xfrm>
            <a:off x="26754" y="780785"/>
            <a:ext cx="8974667" cy="3450696"/>
          </a:xfrm>
        </p:spPr>
        <p:txBody>
          <a:bodyPr>
            <a:normAutofit/>
          </a:bodyPr>
          <a:lstStyle/>
          <a:p>
            <a:pPr marL="0" indent="0" algn="ctr">
              <a:buNone/>
            </a:pPr>
            <a:r>
              <a:rPr lang="en-US" sz="3200" dirty="0" smtClean="0">
                <a:latin typeface="Comic Sans MS"/>
                <a:cs typeface="Comic Sans MS"/>
              </a:rPr>
              <a:t>Problem-Solving Statements </a:t>
            </a:r>
            <a:r>
              <a:rPr lang="en-US" sz="3200" smtClean="0">
                <a:latin typeface="Comic Sans MS"/>
                <a:cs typeface="Comic Sans MS"/>
              </a:rPr>
              <a:t>and allow </a:t>
            </a:r>
            <a:r>
              <a:rPr lang="en-US" sz="3200" dirty="0" smtClean="0">
                <a:latin typeface="Comic Sans MS"/>
                <a:cs typeface="Comic Sans MS"/>
              </a:rPr>
              <a:t>me to </a:t>
            </a:r>
            <a:endParaRPr lang="en-US" sz="3200" dirty="0">
              <a:latin typeface="Comic Sans MS"/>
              <a:cs typeface="Comic Sans MS"/>
            </a:endParaRPr>
          </a:p>
        </p:txBody>
      </p:sp>
      <p:sp>
        <p:nvSpPr>
          <p:cNvPr id="11" name="Rectangle 10"/>
          <p:cNvSpPr/>
          <p:nvPr/>
        </p:nvSpPr>
        <p:spPr>
          <a:xfrm>
            <a:off x="5046133" y="4047067"/>
            <a:ext cx="1916643" cy="93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90"/>
                </a:solidFill>
              </a:rPr>
              <a:t>Teach my child new skills</a:t>
            </a:r>
          </a:p>
        </p:txBody>
      </p:sp>
      <p:sp>
        <p:nvSpPr>
          <p:cNvPr id="12" name="Oval 11"/>
          <p:cNvSpPr/>
          <p:nvPr/>
        </p:nvSpPr>
        <p:spPr>
          <a:xfrm>
            <a:off x="7289038" y="3450166"/>
            <a:ext cx="1712383" cy="1083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 will have more time</a:t>
            </a:r>
          </a:p>
          <a:p>
            <a:pPr algn="ctr"/>
            <a:endParaRPr lang="en-US" sz="1600" dirty="0">
              <a:solidFill>
                <a:srgbClr val="FF0000"/>
              </a:solidFill>
            </a:endParaRPr>
          </a:p>
        </p:txBody>
      </p:sp>
      <p:sp>
        <p:nvSpPr>
          <p:cNvPr id="13" name="Oval 12"/>
          <p:cNvSpPr/>
          <p:nvPr/>
        </p:nvSpPr>
        <p:spPr>
          <a:xfrm>
            <a:off x="5750982" y="2506133"/>
            <a:ext cx="1722967" cy="10837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My child can learn</a:t>
            </a:r>
            <a:endParaRPr lang="en-US" dirty="0">
              <a:solidFill>
                <a:srgbClr val="FF0000"/>
              </a:solidFill>
            </a:endParaRPr>
          </a:p>
        </p:txBody>
      </p:sp>
      <p:sp>
        <p:nvSpPr>
          <p:cNvPr id="15" name="Oval 14"/>
          <p:cNvSpPr/>
          <p:nvPr/>
        </p:nvSpPr>
        <p:spPr>
          <a:xfrm>
            <a:off x="5401733" y="5257799"/>
            <a:ext cx="1926167" cy="12163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 feel empowered</a:t>
            </a:r>
            <a:endParaRPr lang="en-US" dirty="0">
              <a:solidFill>
                <a:srgbClr val="FF0000"/>
              </a:solidFill>
            </a:endParaRPr>
          </a:p>
        </p:txBody>
      </p:sp>
      <p:sp>
        <p:nvSpPr>
          <p:cNvPr id="16" name="Oval 15"/>
          <p:cNvSpPr/>
          <p:nvPr/>
        </p:nvSpPr>
        <p:spPr>
          <a:xfrm>
            <a:off x="7327900" y="4762500"/>
            <a:ext cx="1605788" cy="1155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 value family time</a:t>
            </a:r>
            <a:endParaRPr lang="en-US" dirty="0">
              <a:solidFill>
                <a:srgbClr val="FF0000"/>
              </a:solidFill>
            </a:endParaRPr>
          </a:p>
        </p:txBody>
      </p:sp>
      <p:cxnSp>
        <p:nvCxnSpPr>
          <p:cNvPr id="37" name="Straight Connector 36"/>
          <p:cNvCxnSpPr/>
          <p:nvPr/>
        </p:nvCxnSpPr>
        <p:spPr>
          <a:xfrm flipV="1">
            <a:off x="6388100" y="3589866"/>
            <a:ext cx="300567"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24675" y="4334933"/>
            <a:ext cx="549274" cy="338667"/>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924675" y="5003800"/>
            <a:ext cx="403225" cy="25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endCxn id="15" idx="0"/>
          </p:cNvCxnSpPr>
          <p:nvPr/>
        </p:nvCxnSpPr>
        <p:spPr>
          <a:xfrm flipH="1">
            <a:off x="6364817" y="4986867"/>
            <a:ext cx="23283" cy="270932"/>
          </a:xfrm>
          <a:prstGeom prst="line">
            <a:avLst/>
          </a:prstGeom>
        </p:spPr>
        <p:style>
          <a:lnRef idx="2">
            <a:schemeClr val="accent1"/>
          </a:lnRef>
          <a:fillRef idx="0">
            <a:schemeClr val="accent1"/>
          </a:fillRef>
          <a:effectRef idx="1">
            <a:schemeClr val="accent1"/>
          </a:effectRef>
          <a:fontRef idx="minor">
            <a:schemeClr val="tx1"/>
          </a:fontRef>
        </p:style>
      </p:cxnSp>
      <p:sp>
        <p:nvSpPr>
          <p:cNvPr id="26" name="Footer Placeholder 1"/>
          <p:cNvSpPr>
            <a:spLocks noGrp="1"/>
          </p:cNvSpPr>
          <p:nvPr>
            <p:ph type="ftr" sz="quarter" idx="4294967295"/>
          </p:nvPr>
        </p:nvSpPr>
        <p:spPr bwMode="auto">
          <a:xfrm>
            <a:off x="2493433" y="6451374"/>
            <a:ext cx="3581400" cy="384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latin typeface="Goudy Old Style" charset="0"/>
              </a:rPr>
              <a:t>Copyright, Applied Behavior Consultants, Inc., 2014</a:t>
            </a:r>
          </a:p>
        </p:txBody>
      </p:sp>
      <p:sp>
        <p:nvSpPr>
          <p:cNvPr id="29" name="Slide Number Placeholder 5"/>
          <p:cNvSpPr>
            <a:spLocks noGrp="1"/>
          </p:cNvSpPr>
          <p:nvPr>
            <p:ph type="sldNum" sz="quarter" idx="12"/>
          </p:nvPr>
        </p:nvSpPr>
        <p:spPr>
          <a:xfrm>
            <a:off x="8501063" y="6474119"/>
            <a:ext cx="642937" cy="365125"/>
          </a:xfrm>
        </p:spPr>
        <p:txBody>
          <a:bodyPr>
            <a:normAutofit/>
          </a:bodyPr>
          <a:lstStyle/>
          <a:p>
            <a:pPr>
              <a:defRPr/>
            </a:pPr>
            <a:fld id="{747D9568-B3B4-8047-8053-0F710473E195}" type="slidenum">
              <a:rPr lang="en-US"/>
              <a:pPr>
                <a:defRPr/>
              </a:pPr>
              <a:t>24</a:t>
            </a:fld>
            <a:endParaRPr lang="en-US" dirty="0"/>
          </a:p>
        </p:txBody>
      </p:sp>
      <p:sp>
        <p:nvSpPr>
          <p:cNvPr id="34" name="Rectangle 4"/>
          <p:cNvSpPr txBox="1">
            <a:spLocks noChangeArrowheads="1"/>
          </p:cNvSpPr>
          <p:nvPr/>
        </p:nvSpPr>
        <p:spPr>
          <a:xfrm>
            <a:off x="26754" y="1409821"/>
            <a:ext cx="4697646" cy="504155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82296" indent="0" algn="ctr">
              <a:buNone/>
              <a:defRPr/>
            </a:pPr>
            <a:r>
              <a:rPr lang="en-US" sz="3600" b="1" dirty="0" smtClean="0">
                <a:effectLst>
                  <a:outerShdw blurRad="38100" dist="38100" dir="2700000" algn="tl">
                    <a:srgbClr val="DDDDDD"/>
                  </a:outerShdw>
                </a:effectLst>
                <a:latin typeface="Comic Sans MS" charset="0"/>
              </a:rPr>
              <a:t> </a:t>
            </a:r>
            <a:r>
              <a:rPr lang="en-US" sz="2600" b="1" dirty="0" smtClean="0">
                <a:solidFill>
                  <a:srgbClr val="FF0000"/>
                </a:solidFill>
                <a:effectLst>
                  <a:outerShdw blurRad="38100" dist="38100" dir="2700000" algn="tl">
                    <a:srgbClr val="DDDDDD"/>
                  </a:outerShdw>
                </a:effectLst>
                <a:latin typeface="Times"/>
                <a:cs typeface="Times"/>
              </a:rPr>
              <a:t>Defuse – </a:t>
            </a:r>
            <a:r>
              <a:rPr lang="en-US" sz="2600" b="1" u="sng" dirty="0" smtClean="0">
                <a:solidFill>
                  <a:srgbClr val="FF0000"/>
                </a:solidFill>
                <a:effectLst>
                  <a:outerShdw blurRad="38100" dist="38100" dir="2700000" algn="tl">
                    <a:srgbClr val="DDDDDD"/>
                  </a:outerShdw>
                </a:effectLst>
                <a:latin typeface="Times"/>
                <a:cs typeface="Times"/>
              </a:rPr>
              <a:t>Accept</a:t>
            </a:r>
            <a:r>
              <a:rPr lang="en-US" sz="2600" b="1" dirty="0" smtClean="0">
                <a:solidFill>
                  <a:srgbClr val="FF0000"/>
                </a:solidFill>
                <a:effectLst>
                  <a:outerShdw blurRad="38100" dist="38100" dir="2700000" algn="tl">
                    <a:srgbClr val="DDDDDD"/>
                  </a:outerShdw>
                </a:effectLst>
                <a:latin typeface="Times"/>
                <a:cs typeface="Times"/>
              </a:rPr>
              <a:t> and </a:t>
            </a:r>
            <a:r>
              <a:rPr lang="en-US" sz="2600" b="1" u="sng" dirty="0" smtClean="0">
                <a:solidFill>
                  <a:srgbClr val="FF0000"/>
                </a:solidFill>
                <a:effectLst>
                  <a:outerShdw blurRad="38100" dist="38100" dir="2700000" algn="tl">
                    <a:srgbClr val="DDDDDD"/>
                  </a:outerShdw>
                </a:effectLst>
                <a:latin typeface="Times"/>
                <a:cs typeface="Times"/>
              </a:rPr>
              <a:t>Commit</a:t>
            </a:r>
            <a:r>
              <a:rPr lang="en-US" sz="2600" b="1" dirty="0" smtClean="0">
                <a:solidFill>
                  <a:srgbClr val="FF0000"/>
                </a:solidFill>
                <a:effectLst>
                  <a:outerShdw blurRad="38100" dist="38100" dir="2700000" algn="tl">
                    <a:srgbClr val="DDDDDD"/>
                  </a:outerShdw>
                </a:effectLst>
                <a:latin typeface="Times"/>
                <a:cs typeface="Times"/>
              </a:rPr>
              <a:t> to taking Action</a:t>
            </a:r>
          </a:p>
          <a:p>
            <a:pPr marL="82296" indent="0">
              <a:buNone/>
              <a:defRPr/>
            </a:pPr>
            <a:endParaRPr lang="en-US" sz="900" b="1" dirty="0" smtClean="0">
              <a:solidFill>
                <a:schemeClr val="accent3"/>
              </a:solidFill>
              <a:effectLst>
                <a:outerShdw blurRad="38100" dist="38100" dir="2700000" algn="tl">
                  <a:srgbClr val="DDDDDD"/>
                </a:outerShdw>
              </a:effectLst>
              <a:latin typeface="Times"/>
              <a:cs typeface="Times"/>
            </a:endParaRPr>
          </a:p>
          <a:p>
            <a:pPr lvl="1">
              <a:lnSpc>
                <a:spcPct val="110000"/>
              </a:lnSpc>
              <a:defRPr/>
            </a:pPr>
            <a:r>
              <a:rPr lang="en-US" sz="2800" dirty="0" smtClean="0">
                <a:effectLst>
                  <a:outerShdw blurRad="38100" dist="38100" dir="2700000" algn="tl">
                    <a:srgbClr val="DDDDDD"/>
                  </a:outerShdw>
                </a:effectLst>
                <a:latin typeface="Comic Sans MS"/>
                <a:cs typeface="Comic Sans MS"/>
              </a:rPr>
              <a:t>Makes me a better teacher</a:t>
            </a:r>
          </a:p>
          <a:p>
            <a:pPr lvl="1">
              <a:lnSpc>
                <a:spcPct val="110000"/>
              </a:lnSpc>
              <a:defRPr/>
            </a:pPr>
            <a:r>
              <a:rPr lang="en-US" sz="2800" dirty="0" smtClean="0">
                <a:effectLst>
                  <a:outerShdw blurRad="38100" dist="38100" dir="2700000" algn="tl">
                    <a:srgbClr val="DDDDDD"/>
                  </a:outerShdw>
                </a:effectLst>
                <a:latin typeface="Comic Sans MS"/>
                <a:cs typeface="Comic Sans MS"/>
              </a:rPr>
              <a:t>Makes learning fun for my child</a:t>
            </a:r>
          </a:p>
          <a:p>
            <a:pPr lvl="1">
              <a:lnSpc>
                <a:spcPct val="110000"/>
              </a:lnSpc>
              <a:defRPr/>
            </a:pPr>
            <a:r>
              <a:rPr lang="en-US" sz="2800" dirty="0" smtClean="0">
                <a:effectLst>
                  <a:outerShdw blurRad="38100" dist="38100" dir="2700000" algn="tl">
                    <a:srgbClr val="DDDDDD"/>
                  </a:outerShdw>
                </a:effectLst>
                <a:latin typeface="Comic Sans MS"/>
                <a:cs typeface="Comic Sans MS"/>
              </a:rPr>
              <a:t>Increases my willingness to try new things with my child</a:t>
            </a:r>
            <a:endParaRPr lang="en-US" sz="2800" b="1" dirty="0">
              <a:effectLst>
                <a:outerShdw blurRad="38100" dist="38100" dir="2700000" algn="tl">
                  <a:srgbClr val="DDDDDD"/>
                </a:outerShdw>
              </a:effectLst>
              <a:latin typeface="Comic Sans MS"/>
              <a:cs typeface="Comic Sans MS"/>
            </a:endParaRPr>
          </a:p>
        </p:txBody>
      </p:sp>
      <p:sp>
        <p:nvSpPr>
          <p:cNvPr id="23" name="TextBox 22"/>
          <p:cNvSpPr txBox="1"/>
          <p:nvPr/>
        </p:nvSpPr>
        <p:spPr>
          <a:xfrm>
            <a:off x="4859867" y="1441275"/>
            <a:ext cx="4141553" cy="892552"/>
          </a:xfrm>
          <a:prstGeom prst="rect">
            <a:avLst/>
          </a:prstGeom>
          <a:noFill/>
        </p:spPr>
        <p:txBody>
          <a:bodyPr wrap="square" rtlCol="0">
            <a:spAutoFit/>
          </a:bodyPr>
          <a:lstStyle/>
          <a:p>
            <a:pPr algn="ctr"/>
            <a:r>
              <a:rPr lang="en-US" sz="2600" b="1" u="sng" dirty="0">
                <a:solidFill>
                  <a:srgbClr val="FF0000"/>
                </a:solidFill>
                <a:latin typeface="Times New Roman"/>
                <a:cs typeface="Times New Roman"/>
              </a:rPr>
              <a:t>I</a:t>
            </a:r>
            <a:r>
              <a:rPr lang="en-US" sz="2600" b="1" u="sng" dirty="0" smtClean="0">
                <a:solidFill>
                  <a:srgbClr val="FF0000"/>
                </a:solidFill>
                <a:latin typeface="Times New Roman"/>
                <a:cs typeface="Times New Roman"/>
              </a:rPr>
              <a:t> will create new t</a:t>
            </a:r>
            <a:r>
              <a:rPr lang="en-US" sz="2600" b="1" dirty="0" smtClean="0">
                <a:solidFill>
                  <a:srgbClr val="FF0000"/>
                </a:solidFill>
                <a:latin typeface="Times New Roman"/>
                <a:cs typeface="Times New Roman"/>
              </a:rPr>
              <a:t>houghts about my child and myself </a:t>
            </a:r>
            <a:endParaRPr lang="en-US" sz="2600" b="1" dirty="0">
              <a:solidFill>
                <a:srgbClr val="FF0000"/>
              </a:solidFill>
              <a:latin typeface="Times New Roman"/>
              <a:cs typeface="Times New Roman"/>
            </a:endParaRPr>
          </a:p>
        </p:txBody>
      </p:sp>
    </p:spTree>
    <p:extLst>
      <p:ext uri="{BB962C8B-B14F-4D97-AF65-F5344CB8AC3E}">
        <p14:creationId xmlns:p14="http://schemas.microsoft.com/office/powerpoint/2010/main" val="3297229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anim calcmode="lin" valueType="num">
                                      <p:cBhvr additive="base">
                                        <p:cTn id="11"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anim calcmode="lin" valueType="num">
                                      <p:cBhvr additive="base">
                                        <p:cTn id="15" dur="500" fill="hold"/>
                                        <p:tgtEl>
                                          <p:spTgt spid="34">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34">
                                            <p:txEl>
                                              <p:pRg st="4" end="4"/>
                                            </p:txEl>
                                          </p:spTgt>
                                        </p:tgtEl>
                                        <p:attrNameLst>
                                          <p:attrName>style.visibility</p:attrName>
                                        </p:attrNameLst>
                                      </p:cBhvr>
                                      <p:to>
                                        <p:strVal val="visible"/>
                                      </p:to>
                                    </p:set>
                                    <p:anim calcmode="lin" valueType="num">
                                      <p:cBhvr additive="base">
                                        <p:cTn id="19" dur="500" fill="hold"/>
                                        <p:tgtEl>
                                          <p:spTgt spid="3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86267" y="1480990"/>
            <a:ext cx="8720665" cy="4267200"/>
          </a:xfrm>
        </p:spPr>
        <p:txBody>
          <a:bodyPr rtlCol="0">
            <a:noAutofit/>
          </a:bodyPr>
          <a:lstStyle/>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Children and parents are much more likely to succeed by working first on teaching a skill.  The procedures are more standard and more easily specified.</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Behavior problems tend to be associated with negative feelings while skill teaching is more neutral.</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Many behavior problems are in fact related to the lack of a skill or skills on the child</a:t>
            </a:r>
            <a:r>
              <a:rPr lang="ja-JP" altLang="en-US" sz="2800" dirty="0">
                <a:latin typeface="Arial"/>
                <a:ea typeface="+mn-ea"/>
                <a:cs typeface="+mn-cs"/>
              </a:rPr>
              <a:t>’</a:t>
            </a:r>
            <a:r>
              <a:rPr lang="en-US" sz="2800" dirty="0">
                <a:latin typeface="Comic Sans MS" charset="0"/>
                <a:ea typeface="+mn-ea"/>
                <a:cs typeface="+mn-cs"/>
              </a:rPr>
              <a:t>s part.</a:t>
            </a: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The very same skills that a parent learns in skill teaching apply directly to behavior management. </a:t>
            </a:r>
          </a:p>
        </p:txBody>
      </p:sp>
      <p:sp>
        <p:nvSpPr>
          <p:cNvPr id="23554" name="Rectangle 2"/>
          <p:cNvSpPr>
            <a:spLocks noGrp="1" noChangeArrowheads="1"/>
          </p:cNvSpPr>
          <p:nvPr>
            <p:ph type="title"/>
          </p:nvPr>
        </p:nvSpPr>
        <p:spPr>
          <a:xfrm>
            <a:off x="0" y="67056"/>
            <a:ext cx="9025467" cy="1252728"/>
          </a:xfrm>
        </p:spPr>
        <p:txBody>
          <a:bodyPr rtlCol="0">
            <a:noAutofit/>
          </a:bodyPr>
          <a:lstStyle/>
          <a:p>
            <a:pPr eaLnBrk="1" fontAlgn="auto" hangingPunct="1">
              <a:spcAft>
                <a:spcPts val="0"/>
              </a:spcAft>
              <a:defRPr/>
            </a:pPr>
            <a:r>
              <a:rPr lang="en-US" sz="4300" b="1" dirty="0">
                <a:effectLst>
                  <a:outerShdw blurRad="38100" dist="38100" dir="2700000" algn="tl">
                    <a:srgbClr val="DDDDDD"/>
                  </a:outerShdw>
                </a:effectLst>
                <a:latin typeface="Comic Sans MS" charset="0"/>
                <a:ea typeface="+mj-ea"/>
                <a:cs typeface="+mj-cs"/>
              </a:rPr>
              <a:t>Why do we start with teaching?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eaLnBrk="1" fontAlgn="auto" hangingPunct="1">
              <a:spcAft>
                <a:spcPts val="0"/>
              </a:spcAft>
              <a:defRPr/>
            </a:pPr>
            <a:r>
              <a:rPr lang="en-US" b="1" u="sng">
                <a:effectLst>
                  <a:outerShdw blurRad="38100" dist="38100" dir="2700000" algn="tl">
                    <a:srgbClr val="DDDDDD"/>
                  </a:outerShdw>
                </a:effectLst>
                <a:latin typeface="Comic Sans MS" charset="0"/>
                <a:ea typeface="+mj-ea"/>
                <a:cs typeface="+mj-cs"/>
              </a:rPr>
              <a:t>Targeting a Skill</a:t>
            </a:r>
          </a:p>
        </p:txBody>
      </p:sp>
      <p:graphicFrame>
        <p:nvGraphicFramePr>
          <p:cNvPr id="28674" name="Object 3"/>
          <p:cNvGraphicFramePr>
            <a:graphicFrameLocks noGrp="1" noChangeAspect="1"/>
          </p:cNvGraphicFramePr>
          <p:nvPr>
            <p:ph type="dgm" idx="1"/>
            <p:extLst>
              <p:ext uri="{D42A27DB-BD31-4B8C-83A1-F6EECF244321}">
                <p14:modId xmlns:p14="http://schemas.microsoft.com/office/powerpoint/2010/main" val="1903012997"/>
              </p:ext>
            </p:extLst>
          </p:nvPr>
        </p:nvGraphicFramePr>
        <p:xfrm>
          <a:off x="270934" y="2142067"/>
          <a:ext cx="8509000" cy="4203700"/>
        </p:xfrm>
        <a:graphic>
          <a:graphicData uri="http://schemas.openxmlformats.org/presentationml/2006/ole">
            <mc:AlternateContent xmlns:mc="http://schemas.openxmlformats.org/markup-compatibility/2006">
              <mc:Choice xmlns:v="urn:schemas-microsoft-com:vml" Requires="v">
                <p:oleObj spid="_x0000_s16443" name="MS Org Chart" r:id="rId3" imgW="7784757" imgH="3033584" progId="OrgPlusWOPX.4">
                  <p:embed followColorScheme="full"/>
                </p:oleObj>
              </mc:Choice>
              <mc:Fallback>
                <p:oleObj name="MS Org Chart" r:id="rId3" imgW="7784757" imgH="3033584" progId="OrgPlusWOPX.4">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34" y="2142067"/>
                        <a:ext cx="8509000" cy="4203700"/>
                      </a:xfrm>
                      <a:prstGeom prst="rect">
                        <a:avLst/>
                      </a:prstGeom>
                      <a:noFill/>
                      <a:ln>
                        <a:noFill/>
                      </a:ln>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2032000"/>
            <a:ext cx="8348133" cy="3687763"/>
          </a:xfrm>
        </p:spPr>
        <p:txBody>
          <a:bodyPr rtlCol="0">
            <a:noAutofit/>
          </a:bodyPr>
          <a:lstStyle/>
          <a:p>
            <a:pPr marL="274320" indent="-274320" eaLnBrk="1" fontAlgn="auto" hangingPunct="1">
              <a:spcAft>
                <a:spcPts val="0"/>
              </a:spcAft>
              <a:buFont typeface="Symbol" pitchFamily="18" charset="2"/>
              <a:buChar char=""/>
              <a:defRPr/>
            </a:pPr>
            <a:r>
              <a:rPr lang="en-US" sz="2800" b="1" dirty="0">
                <a:effectLst>
                  <a:outerShdw blurRad="38100" dist="38100" dir="2700000" algn="tl">
                    <a:srgbClr val="DDDDDD"/>
                  </a:outerShdw>
                </a:effectLst>
                <a:latin typeface="Comic Sans MS" charset="0"/>
                <a:ea typeface="+mn-ea"/>
              </a:rPr>
              <a:t>Perform two teaching sessions this week</a:t>
            </a:r>
          </a:p>
          <a:p>
            <a:pPr marL="274320" indent="-274320" eaLnBrk="1" fontAlgn="auto" hangingPunct="1">
              <a:spcAft>
                <a:spcPts val="0"/>
              </a:spcAft>
              <a:buFont typeface="Monotype Sorts" charset="0"/>
              <a:buNone/>
              <a:defRPr/>
            </a:pPr>
            <a:r>
              <a:rPr lang="en-US" sz="2800" dirty="0">
                <a:effectLst>
                  <a:outerShdw blurRad="38100" dist="38100" dir="2700000" algn="tl">
                    <a:srgbClr val="DDDDDD"/>
                  </a:outerShdw>
                </a:effectLst>
                <a:latin typeface="Comic Sans MS" charset="0"/>
                <a:ea typeface="+mn-ea"/>
              </a:rPr>
              <a:t>(Keep teaching sessions to 5 minutes or less)</a:t>
            </a:r>
            <a:endParaRPr lang="en-US" sz="2800" b="1" dirty="0">
              <a:effectLst>
                <a:outerShdw blurRad="38100" dist="38100" dir="2700000" algn="tl">
                  <a:srgbClr val="DDDDDD"/>
                </a:outerShdw>
              </a:effectLst>
              <a:latin typeface="Comic Sans MS" charset="0"/>
              <a:ea typeface="+mn-ea"/>
            </a:endParaRPr>
          </a:p>
          <a:p>
            <a:pPr marL="274320" indent="-274320" eaLnBrk="1" fontAlgn="auto" hangingPunct="1">
              <a:spcAft>
                <a:spcPts val="0"/>
              </a:spcAft>
              <a:buFont typeface="Symbol" pitchFamily="18" charset="2"/>
              <a:buChar char=""/>
              <a:defRPr/>
            </a:pPr>
            <a:r>
              <a:rPr lang="en-US" sz="2800" b="1" dirty="0">
                <a:effectLst>
                  <a:outerShdw blurRad="38100" dist="38100" dir="2700000" algn="tl">
                    <a:srgbClr val="DDDDDD"/>
                  </a:outerShdw>
                </a:effectLst>
                <a:latin typeface="Comic Sans MS" charset="0"/>
                <a:ea typeface="+mn-ea"/>
              </a:rPr>
              <a:t>Guide your child through the steps of the skill</a:t>
            </a:r>
          </a:p>
          <a:p>
            <a:pPr marL="274320" indent="-274320" eaLnBrk="1" fontAlgn="auto" hangingPunct="1">
              <a:spcAft>
                <a:spcPts val="0"/>
              </a:spcAft>
              <a:buFont typeface="Symbol" pitchFamily="18" charset="2"/>
              <a:buChar char=""/>
              <a:defRPr/>
            </a:pPr>
            <a:r>
              <a:rPr lang="en-US" sz="2800" b="1" dirty="0">
                <a:effectLst>
                  <a:outerShdw blurRad="38100" dist="38100" dir="2700000" algn="tl">
                    <a:srgbClr val="DDDDDD"/>
                  </a:outerShdw>
                </a:effectLst>
                <a:latin typeface="Comic Sans MS" charset="0"/>
                <a:ea typeface="+mn-ea"/>
              </a:rPr>
              <a:t>Fill in the teaching log with notes on each of the sessions</a:t>
            </a:r>
          </a:p>
          <a:p>
            <a:pPr lvl="1"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rPr>
              <a:t>How many steps could your child perform? </a:t>
            </a:r>
          </a:p>
          <a:p>
            <a:pPr lvl="1"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rPr>
              <a:t>How did you feel about teaching?</a:t>
            </a:r>
          </a:p>
          <a:p>
            <a:pPr lvl="1"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rPr>
              <a:t>General comments</a:t>
            </a:r>
          </a:p>
        </p:txBody>
      </p:sp>
      <p:sp>
        <p:nvSpPr>
          <p:cNvPr id="17410"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Using your teaching logs...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Homework</a:t>
            </a:r>
          </a:p>
        </p:txBody>
      </p:sp>
      <p:sp>
        <p:nvSpPr>
          <p:cNvPr id="24579" name="Rectangle 3"/>
          <p:cNvSpPr>
            <a:spLocks noGrp="1" noChangeArrowheads="1"/>
          </p:cNvSpPr>
          <p:nvPr>
            <p:ph type="body" sz="half" idx="1"/>
          </p:nvPr>
        </p:nvSpPr>
        <p:spPr>
          <a:xfrm>
            <a:off x="389467" y="1828800"/>
            <a:ext cx="5147733" cy="4495800"/>
          </a:xfrm>
        </p:spPr>
        <p:txBody>
          <a:bodyPr rtlCol="0">
            <a:noAutofit/>
          </a:bodyPr>
          <a:lstStyle/>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Read chapters 1 - 6 and chapter </a:t>
            </a:r>
            <a:r>
              <a:rPr lang="en-US" sz="2800" dirty="0" smtClean="0">
                <a:latin typeface="Comic Sans MS" charset="0"/>
                <a:ea typeface="+mn-ea"/>
                <a:cs typeface="+mn-cs"/>
              </a:rPr>
              <a:t>9.</a:t>
            </a:r>
            <a:endParaRPr lang="en-US" sz="2800" dirty="0">
              <a:latin typeface="Comic Sans MS" charset="0"/>
              <a:ea typeface="+mn-ea"/>
              <a:cs typeface="+mn-cs"/>
            </a:endParaRP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Complete self help inventory (if not done</a:t>
            </a:r>
            <a:r>
              <a:rPr lang="en-US" sz="2800" dirty="0" smtClean="0">
                <a:latin typeface="Comic Sans MS" charset="0"/>
                <a:ea typeface="+mn-ea"/>
                <a:cs typeface="+mn-cs"/>
              </a:rPr>
              <a:t>).</a:t>
            </a:r>
            <a:endParaRPr lang="en-US" sz="2800" dirty="0">
              <a:latin typeface="Comic Sans MS" charset="0"/>
              <a:ea typeface="+mn-ea"/>
              <a:cs typeface="+mn-cs"/>
            </a:endParaRP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Fill in steps of targeted skill on </a:t>
            </a:r>
            <a:r>
              <a:rPr lang="en-US" sz="2800" dirty="0" smtClean="0">
                <a:latin typeface="Comic Sans MS" charset="0"/>
                <a:ea typeface="+mn-ea"/>
                <a:cs typeface="+mn-cs"/>
              </a:rPr>
              <a:t>teaching form </a:t>
            </a:r>
            <a:r>
              <a:rPr lang="en-US" sz="2800" dirty="0">
                <a:latin typeface="Comic Sans MS" charset="0"/>
                <a:ea typeface="+mn-ea"/>
                <a:cs typeface="+mn-cs"/>
              </a:rPr>
              <a:t>(found in appendix A</a:t>
            </a:r>
            <a:r>
              <a:rPr lang="en-US" sz="2800" dirty="0" smtClean="0">
                <a:latin typeface="Comic Sans MS" charset="0"/>
                <a:ea typeface="+mn-ea"/>
                <a:cs typeface="+mn-cs"/>
              </a:rPr>
              <a:t>).</a:t>
            </a:r>
            <a:endParaRPr lang="en-US" sz="2800" dirty="0">
              <a:latin typeface="Comic Sans MS" charset="0"/>
              <a:ea typeface="+mn-ea"/>
              <a:cs typeface="+mn-cs"/>
            </a:endParaRPr>
          </a:p>
          <a:p>
            <a:pPr marL="274320" indent="-274320" eaLnBrk="1" fontAlgn="auto" hangingPunct="1">
              <a:spcAft>
                <a:spcPts val="0"/>
              </a:spcAft>
              <a:buFont typeface="Symbol" pitchFamily="18" charset="2"/>
              <a:buChar char=""/>
              <a:defRPr/>
            </a:pPr>
            <a:r>
              <a:rPr lang="en-US" sz="2800" dirty="0">
                <a:latin typeface="Comic Sans MS" charset="0"/>
                <a:ea typeface="+mn-ea"/>
                <a:cs typeface="+mn-cs"/>
              </a:rPr>
              <a:t>Perform two teaching sessions and fill in teaching </a:t>
            </a:r>
            <a:r>
              <a:rPr lang="en-US" sz="2800" dirty="0" smtClean="0">
                <a:latin typeface="Comic Sans MS" charset="0"/>
                <a:ea typeface="+mn-ea"/>
                <a:cs typeface="+mn-cs"/>
              </a:rPr>
              <a:t>log.</a:t>
            </a:r>
            <a:endParaRPr lang="en-US" sz="2800" dirty="0">
              <a:latin typeface="Comic Sans MS" charset="0"/>
              <a:ea typeface="+mn-ea"/>
              <a:cs typeface="+mn-cs"/>
            </a:endParaRPr>
          </a:p>
        </p:txBody>
      </p:sp>
      <p:pic>
        <p:nvPicPr>
          <p:cNvPr id="2" name="Picture 1" descr="BU00949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780" y="4978400"/>
            <a:ext cx="1921820" cy="1621536"/>
          </a:xfrm>
          <a:prstGeom prst="rect">
            <a:avLst/>
          </a:prstGeom>
        </p:spPr>
      </p:pic>
      <p:pic>
        <p:nvPicPr>
          <p:cNvPr id="8" name="Picture 7" descr="j02895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00" y="2455334"/>
            <a:ext cx="1794933" cy="2692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3200" y="1828800"/>
            <a:ext cx="8077201" cy="4741333"/>
          </a:xfrm>
        </p:spPr>
        <p:txBody>
          <a:bodyPr rtlCol="0">
            <a:normAutofit/>
          </a:bodyPr>
          <a:lstStyle/>
          <a:p>
            <a:pPr marL="301943" lvl="1" indent="0">
              <a:buNone/>
              <a:defRPr/>
            </a:pPr>
            <a:r>
              <a:rPr lang="en-US" sz="3400" b="1" u="sng" dirty="0">
                <a:solidFill>
                  <a:srgbClr val="993366"/>
                </a:solidFill>
                <a:effectLst>
                  <a:outerShdw blurRad="38100" dist="38100" dir="2700000" algn="tl">
                    <a:srgbClr val="DDDDDD"/>
                  </a:outerShdw>
                </a:effectLst>
                <a:latin typeface="Comic Sans MS" charset="0"/>
                <a:ea typeface="+mn-ea"/>
                <a:cs typeface="+mn-cs"/>
              </a:rPr>
              <a:t>Objectives</a:t>
            </a:r>
          </a:p>
          <a:p>
            <a:pPr marL="274320" indent="-274320" eaLnBrk="1" fontAlgn="auto" hangingPunct="1">
              <a:spcAft>
                <a:spcPts val="0"/>
              </a:spcAft>
              <a:buFont typeface="Monotype Sorts" charset="0"/>
              <a:buNone/>
              <a:defRPr/>
            </a:pPr>
            <a:endParaRPr lang="en-US" sz="1600" dirty="0">
              <a:solidFill>
                <a:srgbClr val="993366"/>
              </a:solidFill>
              <a:effectLst>
                <a:outerShdw blurRad="38100" dist="38100" dir="2700000" algn="tl">
                  <a:srgbClr val="DDDDDD"/>
                </a:outerShdw>
              </a:effectLst>
              <a:latin typeface="Comic Sans MS" charset="0"/>
              <a:ea typeface="+mn-ea"/>
              <a:cs typeface="+mn-cs"/>
            </a:endParaRPr>
          </a:p>
          <a:p>
            <a:pPr lvl="1" indent="-274320" eaLnBrk="1" fontAlgn="auto" hangingPunct="1">
              <a:spcAft>
                <a:spcPts val="0"/>
              </a:spcAft>
              <a:buFont typeface="Symbol" pitchFamily="18" charset="2"/>
              <a:buChar char=""/>
              <a:defRPr/>
            </a:pPr>
            <a:r>
              <a:rPr lang="en-US" sz="3200" dirty="0">
                <a:solidFill>
                  <a:srgbClr val="993366"/>
                </a:solidFill>
                <a:effectLst>
                  <a:outerShdw blurRad="38100" dist="38100" dir="2700000" algn="tl">
                    <a:srgbClr val="DDDDDD"/>
                  </a:outerShdw>
                </a:effectLst>
                <a:latin typeface="Comic Sans MS" charset="0"/>
                <a:ea typeface="+mn-ea"/>
              </a:rPr>
              <a:t>Review targeted skills</a:t>
            </a:r>
          </a:p>
          <a:p>
            <a:pPr lvl="1" indent="-274320" eaLnBrk="1" fontAlgn="auto" hangingPunct="1">
              <a:spcAft>
                <a:spcPts val="0"/>
              </a:spcAft>
              <a:buFont typeface="Symbol" pitchFamily="18" charset="2"/>
              <a:buChar char=""/>
              <a:defRPr/>
            </a:pPr>
            <a:r>
              <a:rPr lang="en-US" sz="3200" dirty="0">
                <a:solidFill>
                  <a:srgbClr val="993366"/>
                </a:solidFill>
                <a:effectLst>
                  <a:outerShdw blurRad="38100" dist="38100" dir="2700000" algn="tl">
                    <a:srgbClr val="DDDDDD"/>
                  </a:outerShdw>
                </a:effectLst>
                <a:latin typeface="Comic Sans MS" charset="0"/>
                <a:ea typeface="+mn-ea"/>
              </a:rPr>
              <a:t>Discuss last week</a:t>
            </a:r>
            <a:r>
              <a:rPr lang="ja-JP" altLang="en-US" sz="3200" dirty="0">
                <a:solidFill>
                  <a:srgbClr val="993366"/>
                </a:solidFill>
                <a:effectLst>
                  <a:outerShdw blurRad="38100" dist="38100" dir="2700000" algn="tl">
                    <a:srgbClr val="DDDDDD"/>
                  </a:outerShdw>
                </a:effectLst>
                <a:latin typeface="Arial"/>
                <a:ea typeface="+mn-ea"/>
              </a:rPr>
              <a:t>’</a:t>
            </a:r>
            <a:r>
              <a:rPr lang="en-US" sz="3200" dirty="0">
                <a:solidFill>
                  <a:srgbClr val="993366"/>
                </a:solidFill>
                <a:effectLst>
                  <a:outerShdw blurRad="38100" dist="38100" dir="2700000" algn="tl">
                    <a:srgbClr val="DDDDDD"/>
                  </a:outerShdw>
                </a:effectLst>
                <a:latin typeface="Comic Sans MS" charset="0"/>
                <a:ea typeface="+mn-ea"/>
              </a:rPr>
              <a:t>s teaching</a:t>
            </a:r>
          </a:p>
          <a:p>
            <a:pPr lvl="1" indent="-274320" eaLnBrk="1" fontAlgn="auto" hangingPunct="1">
              <a:spcAft>
                <a:spcPts val="0"/>
              </a:spcAft>
              <a:buFont typeface="Symbol" pitchFamily="18" charset="2"/>
              <a:buChar char=""/>
              <a:defRPr/>
            </a:pPr>
            <a:r>
              <a:rPr lang="en-US" sz="3200" dirty="0">
                <a:solidFill>
                  <a:srgbClr val="993366"/>
                </a:solidFill>
                <a:effectLst>
                  <a:outerShdw blurRad="38100" dist="38100" dir="2700000" algn="tl">
                    <a:srgbClr val="DDDDDD"/>
                  </a:outerShdw>
                </a:effectLst>
                <a:latin typeface="Comic Sans MS" charset="0"/>
                <a:ea typeface="+mn-ea"/>
              </a:rPr>
              <a:t>Introduce A-B-C model</a:t>
            </a:r>
          </a:p>
          <a:p>
            <a:pPr lvl="1" indent="-274320" eaLnBrk="1" fontAlgn="auto" hangingPunct="1">
              <a:spcAft>
                <a:spcPts val="0"/>
              </a:spcAft>
              <a:buFont typeface="Symbol" pitchFamily="18" charset="2"/>
              <a:buChar char=""/>
              <a:defRPr/>
            </a:pPr>
            <a:r>
              <a:rPr lang="en-US" sz="3200" dirty="0">
                <a:solidFill>
                  <a:srgbClr val="993366"/>
                </a:solidFill>
                <a:effectLst>
                  <a:outerShdw blurRad="38100" dist="38100" dir="2700000" algn="tl">
                    <a:srgbClr val="DDDDDD"/>
                  </a:outerShdw>
                </a:effectLst>
                <a:latin typeface="Comic Sans MS" charset="0"/>
                <a:ea typeface="+mn-ea"/>
              </a:rPr>
              <a:t>Focus on antecedents</a:t>
            </a:r>
          </a:p>
          <a:p>
            <a:pPr lvl="1" indent="-274320" eaLnBrk="1" fontAlgn="auto" hangingPunct="1">
              <a:spcAft>
                <a:spcPts val="0"/>
              </a:spcAft>
              <a:buFontTx/>
              <a:buNone/>
              <a:defRPr/>
            </a:pPr>
            <a:endParaRPr lang="en-US" dirty="0">
              <a:solidFill>
                <a:srgbClr val="993366"/>
              </a:solidFill>
              <a:effectLst>
                <a:outerShdw blurRad="38100" dist="38100" dir="2700000" algn="tl">
                  <a:srgbClr val="DDDDDD"/>
                </a:outerShdw>
              </a:effectLst>
              <a:latin typeface="Comic Sans MS" charset="0"/>
              <a:ea typeface="+mn-ea"/>
            </a:endParaRPr>
          </a:p>
          <a:p>
            <a:pPr lvl="1" indent="-274320" eaLnBrk="1" fontAlgn="auto" hangingPunct="1">
              <a:spcAft>
                <a:spcPts val="0"/>
              </a:spcAft>
              <a:buFontTx/>
              <a:buNone/>
              <a:defRPr/>
            </a:pPr>
            <a:endParaRPr lang="en-US" dirty="0">
              <a:solidFill>
                <a:srgbClr val="993366"/>
              </a:solidFill>
              <a:effectLst>
                <a:outerShdw blurRad="38100" dist="38100" dir="2700000" algn="tl">
                  <a:srgbClr val="DDDDDD"/>
                </a:outerShdw>
              </a:effectLst>
              <a:latin typeface="Comic Sans MS" charset="0"/>
              <a:ea typeface="+mn-ea"/>
            </a:endParaRPr>
          </a:p>
        </p:txBody>
      </p:sp>
      <p:sp>
        <p:nvSpPr>
          <p:cNvPr id="25602"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solidFill>
                  <a:schemeClr val="bg1"/>
                </a:solidFill>
                <a:effectLst>
                  <a:outerShdw blurRad="38100" dist="38100" dir="2700000" algn="tl">
                    <a:srgbClr val="DDDDDD"/>
                  </a:outerShdw>
                </a:effectLst>
                <a:latin typeface="Comic Sans MS" charset="0"/>
                <a:ea typeface="+mj-ea"/>
                <a:cs typeface="+mj-cs"/>
              </a:rPr>
              <a:t>Week Two</a:t>
            </a:r>
          </a:p>
        </p:txBody>
      </p:sp>
      <p:graphicFrame>
        <p:nvGraphicFramePr>
          <p:cNvPr id="31747" name="Object 5"/>
          <p:cNvGraphicFramePr>
            <a:graphicFrameLocks noChangeAspect="1"/>
          </p:cNvGraphicFramePr>
          <p:nvPr/>
        </p:nvGraphicFramePr>
        <p:xfrm>
          <a:off x="7391400" y="2133600"/>
          <a:ext cx="1295400" cy="3933825"/>
        </p:xfrm>
        <a:graphic>
          <a:graphicData uri="http://schemas.openxmlformats.org/presentationml/2006/ole">
            <mc:AlternateContent xmlns:mc="http://schemas.openxmlformats.org/markup-compatibility/2006">
              <mc:Choice xmlns:v="urn:schemas-microsoft-com:vml" Requires="v">
                <p:oleObj spid="_x0000_s19514" name="Clip" r:id="rId3" imgW="1298383" imgH="3937452" progId="MS_ClipArt_Gallery.2">
                  <p:embed/>
                </p:oleObj>
              </mc:Choice>
              <mc:Fallback>
                <p:oleObj name="Clip" r:id="rId3" imgW="1298383" imgH="3937452"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133600"/>
                        <a:ext cx="12954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idx="1"/>
          </p:nvPr>
        </p:nvSpPr>
        <p:spPr>
          <a:xfrm>
            <a:off x="457200" y="1727200"/>
            <a:ext cx="8229600" cy="4724400"/>
          </a:xfrm>
        </p:spPr>
        <p:txBody>
          <a:bodyPr rtlCol="0">
            <a:normAutofit lnSpcReduction="10000"/>
          </a:bodyPr>
          <a:lstStyle/>
          <a:p>
            <a:pPr marL="274320" indent="-274320" eaLnBrk="1" fontAlgn="auto" hangingPunct="1">
              <a:spcAft>
                <a:spcPts val="0"/>
              </a:spcAft>
              <a:buFont typeface="Symbol" pitchFamily="18" charset="2"/>
              <a:buChar char=""/>
              <a:defRPr/>
            </a:pPr>
            <a:r>
              <a:rPr lang="en-US" sz="3600" b="1" u="sng" dirty="0">
                <a:solidFill>
                  <a:srgbClr val="993366"/>
                </a:solidFill>
                <a:effectLst>
                  <a:outerShdw blurRad="38100" dist="38100" dir="2700000" algn="tl">
                    <a:srgbClr val="DDDDDD"/>
                  </a:outerShdw>
                </a:effectLst>
                <a:latin typeface="Comic Sans MS" charset="0"/>
                <a:ea typeface="+mn-ea"/>
                <a:cs typeface="+mn-cs"/>
              </a:rPr>
              <a:t>Objectives</a:t>
            </a:r>
          </a:p>
          <a:p>
            <a:pPr lvl="1" indent="-274320" eaLnBrk="1" fontAlgn="auto" hangingPunct="1">
              <a:spcAft>
                <a:spcPts val="0"/>
              </a:spcAft>
              <a:buFont typeface="Symbol" pitchFamily="18" charset="2"/>
              <a:buChar char=""/>
              <a:defRPr/>
            </a:pPr>
            <a:endParaRPr lang="en-US" sz="1300" dirty="0">
              <a:solidFill>
                <a:srgbClr val="993366"/>
              </a:solidFill>
              <a:effectLst>
                <a:outerShdw blurRad="38100" dist="38100" dir="2700000" algn="tl">
                  <a:srgbClr val="DDDDDD"/>
                </a:outerShdw>
              </a:effectLst>
              <a:latin typeface="Comic Sans MS" charset="0"/>
              <a:ea typeface="+mn-ea"/>
            </a:endParaRPr>
          </a:p>
          <a:p>
            <a:pPr lvl="1" indent="-274320" eaLnBrk="1" fontAlgn="auto" hangingPunct="1">
              <a:lnSpc>
                <a:spcPct val="120000"/>
              </a:lnSpc>
              <a:spcAft>
                <a:spcPts val="0"/>
              </a:spcAft>
              <a:buFont typeface="Symbol" pitchFamily="18" charset="2"/>
              <a:buChar char=""/>
              <a:defRPr/>
            </a:pPr>
            <a:r>
              <a:rPr lang="en-US" sz="3200" dirty="0">
                <a:solidFill>
                  <a:srgbClr val="993366"/>
                </a:solidFill>
                <a:latin typeface="Comic Sans MS" charset="0"/>
                <a:ea typeface="+mn-ea"/>
              </a:rPr>
              <a:t>Getting to know each other</a:t>
            </a:r>
          </a:p>
          <a:p>
            <a:pPr lvl="1" indent="-274320" eaLnBrk="1" fontAlgn="auto" hangingPunct="1">
              <a:lnSpc>
                <a:spcPct val="120000"/>
              </a:lnSpc>
              <a:spcAft>
                <a:spcPts val="0"/>
              </a:spcAft>
              <a:buFont typeface="Symbol" pitchFamily="18" charset="2"/>
              <a:buChar char=""/>
              <a:defRPr/>
            </a:pPr>
            <a:r>
              <a:rPr lang="en-US" sz="3200" dirty="0">
                <a:solidFill>
                  <a:srgbClr val="993366"/>
                </a:solidFill>
                <a:latin typeface="Comic Sans MS" charset="0"/>
                <a:ea typeface="+mn-ea"/>
              </a:rPr>
              <a:t>Program goals and expectations of participants</a:t>
            </a:r>
          </a:p>
          <a:p>
            <a:pPr lvl="1" indent="-274320" eaLnBrk="1" fontAlgn="auto" hangingPunct="1">
              <a:lnSpc>
                <a:spcPct val="120000"/>
              </a:lnSpc>
              <a:spcAft>
                <a:spcPts val="0"/>
              </a:spcAft>
              <a:buFont typeface="Symbol" pitchFamily="18" charset="2"/>
              <a:buChar char=""/>
              <a:defRPr/>
            </a:pPr>
            <a:r>
              <a:rPr lang="en-US" sz="3200" dirty="0">
                <a:solidFill>
                  <a:srgbClr val="993366"/>
                </a:solidFill>
                <a:latin typeface="Comic Sans MS" charset="0"/>
                <a:ea typeface="+mn-ea"/>
              </a:rPr>
              <a:t>Identifying target behaviors </a:t>
            </a:r>
          </a:p>
          <a:p>
            <a:pPr lvl="1" indent="-274320" eaLnBrk="1" fontAlgn="auto" hangingPunct="1">
              <a:lnSpc>
                <a:spcPct val="120000"/>
              </a:lnSpc>
              <a:spcAft>
                <a:spcPts val="0"/>
              </a:spcAft>
              <a:buFont typeface="Symbol" pitchFamily="18" charset="2"/>
              <a:buChar char=""/>
              <a:defRPr/>
            </a:pPr>
            <a:r>
              <a:rPr lang="en-US" sz="3200" dirty="0">
                <a:solidFill>
                  <a:srgbClr val="993366"/>
                </a:solidFill>
                <a:latin typeface="Comic Sans MS" charset="0"/>
                <a:ea typeface="+mn-ea"/>
              </a:rPr>
              <a:t>Targeting a self help skill</a:t>
            </a:r>
          </a:p>
          <a:p>
            <a:pPr lvl="1" indent="-274320" eaLnBrk="1" fontAlgn="auto" hangingPunct="1">
              <a:lnSpc>
                <a:spcPct val="120000"/>
              </a:lnSpc>
              <a:spcAft>
                <a:spcPts val="0"/>
              </a:spcAft>
              <a:buFont typeface="Symbol" pitchFamily="18" charset="2"/>
              <a:buChar char=""/>
              <a:defRPr/>
            </a:pPr>
            <a:r>
              <a:rPr lang="en-US" sz="3200" dirty="0">
                <a:solidFill>
                  <a:srgbClr val="993366"/>
                </a:solidFill>
                <a:latin typeface="Comic Sans MS" charset="0"/>
                <a:ea typeface="+mn-ea"/>
              </a:rPr>
              <a:t>Teaching logs</a:t>
            </a:r>
            <a:endParaRPr lang="en-US" sz="3200" dirty="0">
              <a:solidFill>
                <a:srgbClr val="993366"/>
              </a:solidFill>
              <a:effectLst>
                <a:outerShdw blurRad="38100" dist="38100" dir="2700000" algn="tl">
                  <a:srgbClr val="DDDDDD"/>
                </a:outerShdw>
              </a:effectLst>
              <a:latin typeface="Comic Sans MS" charset="0"/>
              <a:ea typeface="+mn-ea"/>
            </a:endParaRPr>
          </a:p>
        </p:txBody>
      </p:sp>
      <p:sp>
        <p:nvSpPr>
          <p:cNvPr id="6147" name="Rectangle 3"/>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Week One</a:t>
            </a:r>
            <a:r>
              <a:rPr lang="en-US" sz="4000" b="1" dirty="0">
                <a:latin typeface="Comic Sans MS" charset="0"/>
                <a:ea typeface="+mj-ea"/>
                <a:cs typeface="+mj-cs"/>
              </a:rPr>
              <a:t> </a:t>
            </a:r>
          </a:p>
        </p:txBody>
      </p:sp>
      <p:sp>
        <p:nvSpPr>
          <p:cNvPr id="6148" name="Text Box 4"/>
          <p:cNvSpPr txBox="1">
            <a:spLocks noChangeArrowheads="1"/>
          </p:cNvSpPr>
          <p:nvPr/>
        </p:nvSpPr>
        <p:spPr bwMode="auto">
          <a:xfrm>
            <a:off x="1295400" y="19812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b="0" u="none">
              <a:solidFill>
                <a:schemeClr val="tx1"/>
              </a:solidFill>
              <a:latin typeface="Times New Roman"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1" y="1998133"/>
            <a:ext cx="8229600" cy="4419600"/>
          </a:xfrm>
        </p:spPr>
        <p:txBody>
          <a:bodyPr rtlCol="0">
            <a:normAutofit/>
          </a:bodyPr>
          <a:lstStyle/>
          <a:p>
            <a:pPr marL="274320" indent="-274320" eaLnBrk="1" fontAlgn="auto" hangingPunct="1">
              <a:spcAft>
                <a:spcPts val="0"/>
              </a:spcAft>
              <a:buFont typeface="Symbol" pitchFamily="18" charset="2"/>
              <a:buChar char=""/>
              <a:defRPr/>
            </a:pPr>
            <a:r>
              <a:rPr lang="en-US" sz="3200" dirty="0">
                <a:effectLst>
                  <a:outerShdw blurRad="38100" dist="38100" dir="2700000" algn="tl">
                    <a:srgbClr val="DDDDDD"/>
                  </a:outerShdw>
                </a:effectLst>
                <a:latin typeface="Comic Sans MS" charset="0"/>
                <a:ea typeface="+mn-ea"/>
                <a:cs typeface="+mn-cs"/>
              </a:rPr>
              <a:t>Was everyone able to do the reading? Comments?</a:t>
            </a:r>
          </a:p>
          <a:p>
            <a:pPr marL="274320" indent="-274320" eaLnBrk="1" fontAlgn="auto" hangingPunct="1">
              <a:spcAft>
                <a:spcPts val="0"/>
              </a:spcAft>
              <a:buFont typeface="Symbol" pitchFamily="18" charset="2"/>
              <a:buChar char=""/>
              <a:defRPr/>
            </a:pPr>
            <a:r>
              <a:rPr lang="en-US" sz="3200" dirty="0">
                <a:effectLst>
                  <a:outerShdw blurRad="38100" dist="38100" dir="2700000" algn="tl">
                    <a:srgbClr val="DDDDDD"/>
                  </a:outerShdw>
                </a:effectLst>
                <a:latin typeface="Comic Sans MS" charset="0"/>
                <a:ea typeface="+mn-ea"/>
                <a:cs typeface="+mn-cs"/>
              </a:rPr>
              <a:t>Get out your teaching logs</a:t>
            </a:r>
          </a:p>
          <a:p>
            <a:pPr marL="274320" indent="-274320" eaLnBrk="1" fontAlgn="auto" hangingPunct="1">
              <a:spcAft>
                <a:spcPts val="0"/>
              </a:spcAft>
              <a:buFont typeface="Symbol" pitchFamily="18" charset="2"/>
              <a:buChar char=""/>
              <a:defRPr/>
            </a:pPr>
            <a:r>
              <a:rPr lang="en-US" sz="3200" dirty="0">
                <a:effectLst>
                  <a:outerShdw blurRad="38100" dist="38100" dir="2700000" algn="tl">
                    <a:srgbClr val="DDDDDD"/>
                  </a:outerShdw>
                </a:effectLst>
                <a:latin typeface="Comic Sans MS" charset="0"/>
                <a:ea typeface="+mn-ea"/>
                <a:cs typeface="+mn-cs"/>
              </a:rPr>
              <a:t>How did you feel about teaching?</a:t>
            </a:r>
          </a:p>
          <a:p>
            <a:pPr marL="274320" indent="-274320" eaLnBrk="1" fontAlgn="auto" hangingPunct="1">
              <a:spcAft>
                <a:spcPts val="0"/>
              </a:spcAft>
              <a:buFont typeface="Symbol" pitchFamily="18" charset="2"/>
              <a:buChar char=""/>
              <a:defRPr/>
            </a:pPr>
            <a:r>
              <a:rPr lang="en-US" sz="3200" dirty="0">
                <a:effectLst>
                  <a:outerShdw blurRad="38100" dist="38100" dir="2700000" algn="tl">
                    <a:srgbClr val="DDDDDD"/>
                  </a:outerShdw>
                </a:effectLst>
                <a:latin typeface="Comic Sans MS" charset="0"/>
                <a:ea typeface="+mn-ea"/>
                <a:cs typeface="+mn-cs"/>
              </a:rPr>
              <a:t>How did your child perform in the teaching session?</a:t>
            </a:r>
          </a:p>
          <a:p>
            <a:pPr marL="274320" indent="-274320" eaLnBrk="1" fontAlgn="auto" hangingPunct="1">
              <a:spcAft>
                <a:spcPts val="0"/>
              </a:spcAft>
              <a:buFont typeface="Symbol" pitchFamily="18" charset="2"/>
              <a:buChar char=""/>
              <a:defRPr/>
            </a:pPr>
            <a:r>
              <a:rPr lang="en-US" sz="3200" dirty="0">
                <a:effectLst>
                  <a:outerShdw blurRad="38100" dist="38100" dir="2700000" algn="tl">
                    <a:srgbClr val="DDDDDD"/>
                  </a:outerShdw>
                </a:effectLst>
                <a:latin typeface="Comic Sans MS" charset="0"/>
                <a:ea typeface="+mn-ea"/>
                <a:cs typeface="+mn-cs"/>
              </a:rPr>
              <a:t>Any surprises?</a:t>
            </a:r>
            <a:endParaRPr lang="en-US" sz="3200" dirty="0">
              <a:ea typeface="+mn-ea"/>
              <a:cs typeface="+mn-cs"/>
            </a:endParaRPr>
          </a:p>
          <a:p>
            <a:pPr marL="274320" indent="-274320" eaLnBrk="1" fontAlgn="auto" hangingPunct="1">
              <a:spcAft>
                <a:spcPts val="0"/>
              </a:spcAft>
              <a:buFont typeface="Symbol" pitchFamily="18" charset="2"/>
              <a:buChar char=""/>
              <a:defRPr/>
            </a:pPr>
            <a:endParaRPr lang="en-US" dirty="0">
              <a:ea typeface="+mn-ea"/>
              <a:cs typeface="+mn-cs"/>
            </a:endParaRPr>
          </a:p>
        </p:txBody>
      </p:sp>
      <p:sp>
        <p:nvSpPr>
          <p:cNvPr id="26626"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How did it go?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Why do we teach</a:t>
            </a:r>
            <a:r>
              <a:rPr lang="en-US" b="1" dirty="0" smtClean="0">
                <a:effectLst>
                  <a:outerShdw blurRad="38100" dist="38100" dir="2700000" algn="tl">
                    <a:srgbClr val="DDDDDD"/>
                  </a:outerShdw>
                </a:effectLst>
                <a:latin typeface="Comic Sans MS" charset="0"/>
                <a:ea typeface="+mj-ea"/>
                <a:cs typeface="+mj-cs"/>
              </a:rPr>
              <a:t>?: Review</a:t>
            </a:r>
            <a:endParaRPr lang="en-US" dirty="0">
              <a:effectLst>
                <a:outerShdw blurRad="38100" dist="38100" dir="2700000" algn="tl">
                  <a:srgbClr val="DDDDDD"/>
                </a:outerShdw>
              </a:effectLst>
              <a:ea typeface="+mj-ea"/>
              <a:cs typeface="+mj-cs"/>
            </a:endParaRPr>
          </a:p>
        </p:txBody>
      </p:sp>
      <p:sp>
        <p:nvSpPr>
          <p:cNvPr id="28675" name="Rectangle 3"/>
          <p:cNvSpPr>
            <a:spLocks noGrp="1" noChangeArrowheads="1"/>
          </p:cNvSpPr>
          <p:nvPr>
            <p:ph type="body" sz="half" idx="1"/>
          </p:nvPr>
        </p:nvSpPr>
        <p:spPr>
          <a:xfrm>
            <a:off x="609600" y="1828800"/>
            <a:ext cx="4267200" cy="4724400"/>
          </a:xfrm>
        </p:spPr>
        <p:txBody>
          <a:bodyPr rtlCol="0">
            <a:noAutofit/>
          </a:bodyPr>
          <a:lstStyle/>
          <a:p>
            <a:pPr marL="274320" indent="-274320" eaLnBrk="1" fontAlgn="auto" hangingPunct="1">
              <a:lnSpc>
                <a:spcPct val="110000"/>
              </a:lnSpc>
              <a:spcAft>
                <a:spcPts val="0"/>
              </a:spcAft>
              <a:buFont typeface="Symbol" pitchFamily="18" charset="2"/>
              <a:buChar char=""/>
              <a:defRPr/>
            </a:pPr>
            <a:r>
              <a:rPr lang="en-US" sz="2800" dirty="0">
                <a:latin typeface="Comic Sans MS" charset="0"/>
                <a:ea typeface="+mn-ea"/>
                <a:cs typeface="+mn-cs"/>
              </a:rPr>
              <a:t>Skills can be learned</a:t>
            </a:r>
          </a:p>
          <a:p>
            <a:pPr marL="274320" indent="-274320" eaLnBrk="1" fontAlgn="auto" hangingPunct="1">
              <a:lnSpc>
                <a:spcPct val="110000"/>
              </a:lnSpc>
              <a:spcAft>
                <a:spcPts val="0"/>
              </a:spcAft>
              <a:buFont typeface="Symbol" pitchFamily="18" charset="2"/>
              <a:buChar char=""/>
              <a:defRPr/>
            </a:pPr>
            <a:r>
              <a:rPr lang="en-US" sz="2800" dirty="0">
                <a:latin typeface="Comic Sans MS" charset="0"/>
                <a:ea typeface="+mn-ea"/>
                <a:cs typeface="+mn-cs"/>
              </a:rPr>
              <a:t>Skills can be repeated</a:t>
            </a:r>
          </a:p>
          <a:p>
            <a:pPr marL="274320" indent="-274320" eaLnBrk="1" fontAlgn="auto" hangingPunct="1">
              <a:lnSpc>
                <a:spcPct val="110000"/>
              </a:lnSpc>
              <a:spcAft>
                <a:spcPts val="0"/>
              </a:spcAft>
              <a:buFont typeface="Symbol" pitchFamily="18" charset="2"/>
              <a:buChar char=""/>
              <a:defRPr/>
            </a:pPr>
            <a:r>
              <a:rPr lang="en-US" sz="2800" dirty="0">
                <a:latin typeface="Comic Sans MS" charset="0"/>
                <a:ea typeface="+mn-ea"/>
                <a:cs typeface="+mn-cs"/>
              </a:rPr>
              <a:t>Increase independence in our children</a:t>
            </a:r>
          </a:p>
          <a:p>
            <a:pPr marL="274320" indent="-274320" eaLnBrk="1" fontAlgn="auto" hangingPunct="1">
              <a:lnSpc>
                <a:spcPct val="110000"/>
              </a:lnSpc>
              <a:spcAft>
                <a:spcPts val="0"/>
              </a:spcAft>
              <a:buFont typeface="Symbol" pitchFamily="18" charset="2"/>
              <a:buChar char=""/>
              <a:defRPr/>
            </a:pPr>
            <a:r>
              <a:rPr lang="en-US" sz="2800" dirty="0">
                <a:latin typeface="Comic Sans MS" charset="0"/>
                <a:ea typeface="+mn-ea"/>
                <a:cs typeface="+mn-cs"/>
              </a:rPr>
              <a:t>Give parents more free time</a:t>
            </a:r>
          </a:p>
          <a:p>
            <a:pPr marL="274320" indent="-274320" eaLnBrk="1" fontAlgn="auto" hangingPunct="1">
              <a:lnSpc>
                <a:spcPct val="110000"/>
              </a:lnSpc>
              <a:spcAft>
                <a:spcPts val="0"/>
              </a:spcAft>
              <a:buFont typeface="Symbol" pitchFamily="18" charset="2"/>
              <a:buChar char=""/>
              <a:defRPr/>
            </a:pPr>
            <a:r>
              <a:rPr lang="en-US" sz="2800" dirty="0">
                <a:latin typeface="Comic Sans MS" charset="0"/>
                <a:ea typeface="+mn-ea"/>
                <a:cs typeface="+mn-cs"/>
              </a:rPr>
              <a:t>Skills put parent in control</a:t>
            </a:r>
            <a:endParaRPr lang="en-US" sz="2800" dirty="0">
              <a:effectLst>
                <a:outerShdw blurRad="38100" dist="38100" dir="2700000" algn="tl">
                  <a:srgbClr val="DDDDDD"/>
                </a:outerShdw>
              </a:effectLst>
              <a:ea typeface="+mn-ea"/>
              <a:cs typeface="+mn-cs"/>
            </a:endParaRPr>
          </a:p>
          <a:p>
            <a:pPr marL="274320" indent="-274320" eaLnBrk="1" fontAlgn="auto" hangingPunct="1">
              <a:lnSpc>
                <a:spcPct val="110000"/>
              </a:lnSpc>
              <a:spcAft>
                <a:spcPts val="0"/>
              </a:spcAft>
              <a:buFont typeface="Monotype Sorts" charset="0"/>
              <a:buNone/>
              <a:defRPr/>
            </a:pPr>
            <a:r>
              <a:rPr lang="en-US" sz="2800" dirty="0">
                <a:effectLst>
                  <a:outerShdw blurRad="38100" dist="38100" dir="2700000" algn="tl">
                    <a:srgbClr val="DDDDDD"/>
                  </a:outerShdw>
                </a:effectLst>
                <a:ea typeface="+mn-ea"/>
                <a:cs typeface="+mn-cs"/>
              </a:rPr>
              <a:t>______________________</a:t>
            </a:r>
          </a:p>
        </p:txBody>
      </p:sp>
      <p:graphicFrame>
        <p:nvGraphicFramePr>
          <p:cNvPr id="33795" name="Object 4"/>
          <p:cNvGraphicFramePr>
            <a:graphicFrameLocks noGrp="1" noChangeAspect="1"/>
          </p:cNvGraphicFramePr>
          <p:nvPr>
            <p:ph type="clipArt" sz="half" idx="2"/>
          </p:nvPr>
        </p:nvGraphicFramePr>
        <p:xfrm>
          <a:off x="5557838" y="2074863"/>
          <a:ext cx="2295525" cy="3468687"/>
        </p:xfrm>
        <a:graphic>
          <a:graphicData uri="http://schemas.openxmlformats.org/presentationml/2006/ole">
            <mc:AlternateContent xmlns:mc="http://schemas.openxmlformats.org/markup-compatibility/2006">
              <mc:Choice xmlns:v="urn:schemas-microsoft-com:vml" Requires="v">
                <p:oleObj spid="_x0000_s21562" name="ClipArt" r:id="rId3" imgW="2295053" imgH="3468986" progId="MS_ClipArt_Gallery.2">
                  <p:embed/>
                </p:oleObj>
              </mc:Choice>
              <mc:Fallback>
                <p:oleObj name="ClipArt" r:id="rId3" imgW="2295053" imgH="3468986" progId="MS_ClipArt_Gallery.2">
                  <p:embed/>
                  <p:pic>
                    <p:nvPicPr>
                      <p:cNvPr id="0" name=""/>
                      <p:cNvPicPr>
                        <a:picLocks noGrp="1"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5557838" y="2074863"/>
                        <a:ext cx="2295525"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1433" y="342900"/>
            <a:ext cx="8373533" cy="1104900"/>
          </a:xfrm>
        </p:spPr>
        <p:txBody>
          <a:bodyPr rtlCol="0">
            <a:no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rPr>
              <a:t>Why </a:t>
            </a:r>
            <a:r>
              <a:rPr lang="en-US" b="1" dirty="0" smtClean="0">
                <a:effectLst>
                  <a:outerShdw blurRad="38100" dist="38100" dir="2700000" algn="tl">
                    <a:srgbClr val="DDDDDD"/>
                  </a:outerShdw>
                </a:effectLst>
                <a:latin typeface="Comic Sans MS" charset="0"/>
              </a:rPr>
              <a:t>don</a:t>
            </a:r>
            <a:r>
              <a:rPr lang="en-US" b="1" dirty="0" smtClean="0">
                <a:effectLst>
                  <a:outerShdw blurRad="38100" dist="38100" dir="2700000" algn="tl">
                    <a:srgbClr val="DDDDDD"/>
                  </a:outerShdw>
                </a:effectLst>
                <a:latin typeface="Arial"/>
              </a:rPr>
              <a:t>’</a:t>
            </a:r>
            <a:r>
              <a:rPr lang="en-US" b="1" dirty="0" smtClean="0">
                <a:effectLst>
                  <a:outerShdw blurRad="38100" dist="38100" dir="2700000" algn="tl">
                    <a:srgbClr val="DDDDDD"/>
                  </a:outerShdw>
                </a:effectLst>
                <a:latin typeface="Comic Sans MS" charset="0"/>
              </a:rPr>
              <a:t>t </a:t>
            </a:r>
            <a:r>
              <a:rPr lang="en-US" b="1" dirty="0">
                <a:effectLst>
                  <a:outerShdw blurRad="38100" dist="38100" dir="2700000" algn="tl">
                    <a:srgbClr val="DDDDDD"/>
                  </a:outerShdw>
                </a:effectLst>
                <a:latin typeface="Comic Sans MS" charset="0"/>
              </a:rPr>
              <a:t>we teach</a:t>
            </a:r>
            <a:r>
              <a:rPr lang="en-US" b="1" dirty="0" smtClean="0">
                <a:effectLst>
                  <a:outerShdw blurRad="38100" dist="38100" dir="2700000" algn="tl">
                    <a:srgbClr val="DDDDDD"/>
                  </a:outerShdw>
                </a:effectLst>
                <a:latin typeface="Comic Sans MS" charset="0"/>
              </a:rPr>
              <a:t>?: Review</a:t>
            </a:r>
            <a:endParaRPr lang="en-US" dirty="0">
              <a:effectLst>
                <a:outerShdw blurRad="38100" dist="38100" dir="2700000" algn="tl">
                  <a:srgbClr val="DDDDDD"/>
                </a:outerShdw>
              </a:effectLst>
            </a:endParaRPr>
          </a:p>
        </p:txBody>
      </p:sp>
      <p:sp>
        <p:nvSpPr>
          <p:cNvPr id="34818" name="Rectangle 3"/>
          <p:cNvSpPr>
            <a:spLocks noGrp="1" noChangeArrowheads="1"/>
          </p:cNvSpPr>
          <p:nvPr>
            <p:ph type="body" sz="half" idx="1"/>
          </p:nvPr>
        </p:nvSpPr>
        <p:spPr>
          <a:xfrm>
            <a:off x="524933" y="1752600"/>
            <a:ext cx="4123267" cy="4724400"/>
          </a:xfrm>
        </p:spPr>
        <p:txBody>
          <a:bodyPr/>
          <a:lstStyle/>
          <a:p>
            <a:pPr eaLnBrk="1" hangingPunct="1"/>
            <a:r>
              <a:rPr lang="en-US" sz="2800" dirty="0">
                <a:latin typeface="Comic Sans MS" charset="0"/>
              </a:rPr>
              <a:t>Too hard</a:t>
            </a:r>
          </a:p>
          <a:p>
            <a:pPr eaLnBrk="1" hangingPunct="1"/>
            <a:r>
              <a:rPr lang="en-US" sz="2800" dirty="0" smtClean="0">
                <a:latin typeface="Comic Sans MS" charset="0"/>
              </a:rPr>
              <a:t>Don</a:t>
            </a:r>
            <a:r>
              <a:rPr lang="en-US" sz="2800" dirty="0" smtClean="0">
                <a:latin typeface="Arial" charset="0"/>
                <a:ea typeface="HGP明朝E" charset="0"/>
                <a:cs typeface="HGP明朝E" charset="0"/>
              </a:rPr>
              <a:t>’</a:t>
            </a:r>
            <a:r>
              <a:rPr lang="en-US" altLang="ja-JP" sz="2800" dirty="0" smtClean="0">
                <a:latin typeface="Comic Sans MS" charset="0"/>
              </a:rPr>
              <a:t>t </a:t>
            </a:r>
            <a:r>
              <a:rPr lang="en-US" altLang="ja-JP" sz="2800" dirty="0">
                <a:latin typeface="Comic Sans MS" charset="0"/>
              </a:rPr>
              <a:t>know how</a:t>
            </a:r>
          </a:p>
          <a:p>
            <a:pPr eaLnBrk="1" hangingPunct="1"/>
            <a:r>
              <a:rPr lang="en-US" sz="2800" dirty="0">
                <a:latin typeface="Comic Sans MS" charset="0"/>
              </a:rPr>
              <a:t>My child </a:t>
            </a:r>
            <a:r>
              <a:rPr lang="en-US" sz="2800" dirty="0" smtClean="0">
                <a:latin typeface="Comic Sans MS" charset="0"/>
              </a:rPr>
              <a:t>can</a:t>
            </a:r>
            <a:r>
              <a:rPr lang="en-US" sz="2800" dirty="0" smtClean="0">
                <a:latin typeface="Arial" charset="0"/>
                <a:ea typeface="HGP明朝E" charset="0"/>
                <a:cs typeface="HGP明朝E" charset="0"/>
              </a:rPr>
              <a:t>’</a:t>
            </a:r>
            <a:r>
              <a:rPr lang="en-US" altLang="ja-JP" sz="2800" dirty="0" smtClean="0">
                <a:latin typeface="Comic Sans MS" charset="0"/>
              </a:rPr>
              <a:t>t </a:t>
            </a:r>
            <a:r>
              <a:rPr lang="en-US" altLang="ja-JP" sz="2800" dirty="0">
                <a:latin typeface="Comic Sans MS" charset="0"/>
              </a:rPr>
              <a:t>do that</a:t>
            </a:r>
          </a:p>
          <a:p>
            <a:pPr eaLnBrk="1" hangingPunct="1"/>
            <a:r>
              <a:rPr lang="en-US" sz="2800" dirty="0" smtClean="0">
                <a:latin typeface="Comic Sans MS" charset="0"/>
              </a:rPr>
              <a:t>Don</a:t>
            </a:r>
            <a:r>
              <a:rPr lang="en-US" sz="2800" dirty="0" smtClean="0">
                <a:latin typeface="Arial" charset="0"/>
                <a:ea typeface="HGP明朝E" charset="0"/>
                <a:cs typeface="HGP明朝E" charset="0"/>
              </a:rPr>
              <a:t>’</a:t>
            </a:r>
            <a:r>
              <a:rPr lang="en-US" altLang="ja-JP" sz="2800" dirty="0" smtClean="0">
                <a:latin typeface="Comic Sans MS" charset="0"/>
              </a:rPr>
              <a:t>t </a:t>
            </a:r>
            <a:r>
              <a:rPr lang="en-US" altLang="ja-JP" sz="2800" dirty="0">
                <a:latin typeface="Comic Sans MS" charset="0"/>
              </a:rPr>
              <a:t>have time</a:t>
            </a:r>
          </a:p>
          <a:p>
            <a:pPr eaLnBrk="1" hangingPunct="1"/>
            <a:r>
              <a:rPr lang="en-US" sz="2800" dirty="0">
                <a:latin typeface="Comic Sans MS" charset="0"/>
              </a:rPr>
              <a:t>Too frustrating</a:t>
            </a:r>
          </a:p>
          <a:p>
            <a:pPr eaLnBrk="1" hangingPunct="1"/>
            <a:r>
              <a:rPr lang="en-US" sz="2800" dirty="0" smtClean="0">
                <a:latin typeface="Comic Sans MS" charset="0"/>
              </a:rPr>
              <a:t>It</a:t>
            </a:r>
            <a:r>
              <a:rPr lang="en-US" sz="2800" dirty="0" smtClean="0">
                <a:latin typeface="Arial" charset="0"/>
                <a:ea typeface="HGP明朝E" charset="0"/>
                <a:cs typeface="HGP明朝E" charset="0"/>
              </a:rPr>
              <a:t>’</a:t>
            </a:r>
            <a:r>
              <a:rPr lang="en-US" altLang="ja-JP" sz="2800" dirty="0" smtClean="0">
                <a:latin typeface="Comic Sans MS" charset="0"/>
              </a:rPr>
              <a:t>s </a:t>
            </a:r>
            <a:r>
              <a:rPr lang="en-US" altLang="ja-JP" sz="2800" dirty="0">
                <a:latin typeface="Comic Sans MS" charset="0"/>
              </a:rPr>
              <a:t>quicker to do it for him/her</a:t>
            </a:r>
          </a:p>
          <a:p>
            <a:pPr eaLnBrk="1" hangingPunct="1">
              <a:buFont typeface="Monotype Sorts" charset="0"/>
              <a:buNone/>
            </a:pPr>
            <a:r>
              <a:rPr lang="en-US" sz="2800" dirty="0">
                <a:latin typeface="Comic Sans MS" charset="0"/>
              </a:rPr>
              <a:t>________________</a:t>
            </a:r>
          </a:p>
        </p:txBody>
      </p:sp>
      <p:graphicFrame>
        <p:nvGraphicFramePr>
          <p:cNvPr id="34819" name="Object 4"/>
          <p:cNvGraphicFramePr>
            <a:graphicFrameLocks noGrp="1" noChangeAspect="1"/>
          </p:cNvGraphicFramePr>
          <p:nvPr>
            <p:ph type="clipArt" sz="half" idx="2"/>
          </p:nvPr>
        </p:nvGraphicFramePr>
        <p:xfrm>
          <a:off x="5260975" y="1752600"/>
          <a:ext cx="2889250" cy="4113213"/>
        </p:xfrm>
        <a:graphic>
          <a:graphicData uri="http://schemas.openxmlformats.org/presentationml/2006/ole">
            <mc:AlternateContent xmlns:mc="http://schemas.openxmlformats.org/markup-compatibility/2006">
              <mc:Choice xmlns:v="urn:schemas-microsoft-com:vml" Requires="v">
                <p:oleObj spid="_x0000_s22586" name="ClipArt" r:id="rId3" imgW="3850277" imgH="5483134" progId="MS_ClipArt_Gallery.2">
                  <p:embed/>
                </p:oleObj>
              </mc:Choice>
              <mc:Fallback>
                <p:oleObj name="ClipArt" r:id="rId3" imgW="3850277" imgH="5483134"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975" y="1752600"/>
                        <a:ext cx="288925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2252132"/>
            <a:ext cx="8297333" cy="4605867"/>
          </a:xfrm>
        </p:spPr>
        <p:txBody>
          <a:bodyPr rtlCol="0">
            <a:noAutofit/>
          </a:bodyPr>
          <a:lstStyle/>
          <a:p>
            <a:pPr marL="274320" indent="-274320" eaLnBrk="1" fontAlgn="auto" hangingPunct="1">
              <a:spcAft>
                <a:spcPts val="0"/>
              </a:spcAft>
              <a:buFont typeface="Symbol" pitchFamily="18" charset="2"/>
              <a:buChar char=""/>
              <a:defRPr/>
            </a:pPr>
            <a:r>
              <a:rPr lang="en-US" sz="2900" dirty="0">
                <a:effectLst>
                  <a:outerShdw blurRad="38100" dist="38100" dir="2700000" algn="tl">
                    <a:srgbClr val="DDDDDD"/>
                  </a:outerShdw>
                </a:effectLst>
                <a:latin typeface="Comic Sans MS" charset="0"/>
                <a:ea typeface="+mn-ea"/>
                <a:cs typeface="+mn-cs"/>
              </a:rPr>
              <a:t>Did you run into difficulties while teaching?</a:t>
            </a:r>
          </a:p>
          <a:p>
            <a:pPr marL="274320" indent="-274320" eaLnBrk="1" fontAlgn="auto" hangingPunct="1">
              <a:spcAft>
                <a:spcPts val="0"/>
              </a:spcAft>
              <a:buFont typeface="Symbol" pitchFamily="18" charset="2"/>
              <a:buChar char=""/>
              <a:defRPr/>
            </a:pPr>
            <a:r>
              <a:rPr lang="en-US" sz="2900" dirty="0">
                <a:effectLst>
                  <a:outerShdw blurRad="38100" dist="38100" dir="2700000" algn="tl">
                    <a:srgbClr val="DDDDDD"/>
                  </a:outerShdw>
                </a:effectLst>
                <a:latin typeface="Comic Sans MS" charset="0"/>
                <a:ea typeface="+mn-ea"/>
                <a:cs typeface="+mn-cs"/>
              </a:rPr>
              <a:t>What kinds of thoughts and feelings effect your teaching?</a:t>
            </a:r>
          </a:p>
          <a:p>
            <a:pPr marL="274320" indent="-274320" eaLnBrk="1" fontAlgn="auto" hangingPunct="1">
              <a:spcAft>
                <a:spcPts val="0"/>
              </a:spcAft>
              <a:buFont typeface="Symbol" pitchFamily="18" charset="2"/>
              <a:buChar char=""/>
              <a:defRPr/>
            </a:pPr>
            <a:r>
              <a:rPr lang="en-US" sz="2900" dirty="0">
                <a:effectLst>
                  <a:outerShdw blurRad="38100" dist="38100" dir="2700000" algn="tl">
                    <a:srgbClr val="DDDDDD"/>
                  </a:outerShdw>
                </a:effectLst>
                <a:latin typeface="Comic Sans MS" charset="0"/>
                <a:ea typeface="+mn-ea"/>
                <a:cs typeface="+mn-cs"/>
              </a:rPr>
              <a:t>What is problem solving and what is your ability to problem solve?</a:t>
            </a:r>
          </a:p>
          <a:p>
            <a:pPr marL="274320" indent="-274320" eaLnBrk="1" fontAlgn="auto" hangingPunct="1">
              <a:spcAft>
                <a:spcPts val="0"/>
              </a:spcAft>
              <a:buFont typeface="Symbol" pitchFamily="18" charset="2"/>
              <a:buChar char=""/>
              <a:defRPr/>
            </a:pPr>
            <a:r>
              <a:rPr lang="en-US" sz="2900" dirty="0">
                <a:effectLst>
                  <a:outerShdw blurRad="38100" dist="38100" dir="2700000" algn="tl">
                    <a:srgbClr val="DDDDDD"/>
                  </a:outerShdw>
                </a:effectLst>
                <a:latin typeface="Comic Sans MS" charset="0"/>
                <a:ea typeface="+mn-ea"/>
                <a:cs typeface="+mn-cs"/>
              </a:rPr>
              <a:t>When interfering thoughts are occurring, take the time after a teaching session to turn those into problem solving ideas.</a:t>
            </a:r>
          </a:p>
        </p:txBody>
      </p:sp>
      <p:sp>
        <p:nvSpPr>
          <p:cNvPr id="30722" name="Rectangle 2"/>
          <p:cNvSpPr>
            <a:spLocks noGrp="1" noChangeArrowheads="1"/>
          </p:cNvSpPr>
          <p:nvPr>
            <p:ph type="title"/>
          </p:nvPr>
        </p:nvSpPr>
        <p:spPr/>
        <p:txBody>
          <a:bodyPr rtlCol="0">
            <a:no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Interfering Thoughts </a:t>
            </a:r>
            <a:r>
              <a:rPr lang="en-US" b="1" dirty="0" err="1">
                <a:effectLst>
                  <a:outerShdw blurRad="38100" dist="38100" dir="2700000" algn="tl">
                    <a:srgbClr val="DDDDDD"/>
                  </a:outerShdw>
                </a:effectLst>
                <a:latin typeface="Comic Sans MS" charset="0"/>
                <a:ea typeface="+mj-ea"/>
                <a:cs typeface="+mj-cs"/>
              </a:rPr>
              <a:t>v.s</a:t>
            </a:r>
            <a:r>
              <a:rPr lang="en-US" b="1" dirty="0">
                <a:effectLst>
                  <a:outerShdw blurRad="38100" dist="38100" dir="2700000" algn="tl">
                    <a:srgbClr val="DDDDDD"/>
                  </a:outerShdw>
                </a:effectLst>
                <a:latin typeface="Comic Sans MS" charset="0"/>
                <a:ea typeface="+mj-ea"/>
                <a:cs typeface="+mj-cs"/>
              </a:rPr>
              <a:t>. Problem Solving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idx="1"/>
          </p:nvPr>
        </p:nvSpPr>
        <p:spPr>
          <a:xfrm>
            <a:off x="457200" y="2336800"/>
            <a:ext cx="8229599" cy="3789363"/>
          </a:xfrm>
        </p:spPr>
        <p:txBody>
          <a:bodyPr>
            <a:noAutofit/>
          </a:bodyPr>
          <a:lstStyle/>
          <a:p>
            <a:pPr eaLnBrk="1" hangingPunct="1">
              <a:lnSpc>
                <a:spcPct val="110000"/>
              </a:lnSpc>
            </a:pPr>
            <a:r>
              <a:rPr lang="en-US" sz="2800" dirty="0">
                <a:latin typeface="Comic Sans MS" charset="0"/>
              </a:rPr>
              <a:t>You have already begun to ensure success by choosing a skill your child can partially perform</a:t>
            </a:r>
          </a:p>
          <a:p>
            <a:pPr eaLnBrk="1" hangingPunct="1">
              <a:lnSpc>
                <a:spcPct val="110000"/>
              </a:lnSpc>
            </a:pPr>
            <a:r>
              <a:rPr lang="en-US" sz="2800" dirty="0">
                <a:latin typeface="Comic Sans MS" charset="0"/>
              </a:rPr>
              <a:t>Now, break the skill down into very small </a:t>
            </a:r>
            <a:r>
              <a:rPr lang="en-US" sz="2800" dirty="0" smtClean="0">
                <a:latin typeface="Comic Sans MS" charset="0"/>
              </a:rPr>
              <a:t>step </a:t>
            </a:r>
            <a:r>
              <a:rPr lang="en-US" sz="2800" dirty="0" smtClean="0">
                <a:solidFill>
                  <a:srgbClr val="FF0000"/>
                </a:solidFill>
                <a:latin typeface="Comic Sans MS" charset="0"/>
              </a:rPr>
              <a:t>(task analysis)</a:t>
            </a:r>
            <a:endParaRPr lang="en-US" sz="2800" dirty="0">
              <a:solidFill>
                <a:srgbClr val="FF0000"/>
              </a:solidFill>
              <a:latin typeface="Comic Sans MS" charset="0"/>
            </a:endParaRPr>
          </a:p>
          <a:p>
            <a:pPr eaLnBrk="1" hangingPunct="1">
              <a:lnSpc>
                <a:spcPct val="110000"/>
              </a:lnSpc>
            </a:pPr>
            <a:r>
              <a:rPr lang="en-US" sz="2800" dirty="0">
                <a:latin typeface="Comic Sans MS" charset="0"/>
              </a:rPr>
              <a:t>Then, work on these steps one at a time</a:t>
            </a:r>
          </a:p>
          <a:p>
            <a:pPr eaLnBrk="1" hangingPunct="1">
              <a:lnSpc>
                <a:spcPct val="110000"/>
              </a:lnSpc>
            </a:pPr>
            <a:r>
              <a:rPr lang="en-US" sz="2800" dirty="0">
                <a:latin typeface="Comic Sans MS" charset="0"/>
              </a:rPr>
              <a:t>Refer to </a:t>
            </a:r>
            <a:r>
              <a:rPr lang="en-US" sz="2800" dirty="0" smtClean="0">
                <a:latin typeface="Comic Sans MS" charset="0"/>
              </a:rPr>
              <a:t>the self-help inventory </a:t>
            </a:r>
            <a:r>
              <a:rPr lang="en-US" sz="2800" dirty="0">
                <a:latin typeface="Comic Sans MS" charset="0"/>
              </a:rPr>
              <a:t>for ideas</a:t>
            </a:r>
          </a:p>
        </p:txBody>
      </p:sp>
      <p:sp>
        <p:nvSpPr>
          <p:cNvPr id="31746"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Ensuring Success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533400" y="2209800"/>
            <a:ext cx="8356600" cy="4648200"/>
          </a:xfrm>
        </p:spPr>
        <p:txBody>
          <a:bodyPr rtlCol="0">
            <a:normAutofit fontScale="92500" lnSpcReduction="20000"/>
          </a:bodyPr>
          <a:lstStyle/>
          <a:p>
            <a:pPr marL="0" indent="0" eaLnBrk="1" fontAlgn="auto" hangingPunct="1">
              <a:lnSpc>
                <a:spcPct val="110000"/>
              </a:lnSpc>
              <a:spcAft>
                <a:spcPts val="0"/>
              </a:spcAft>
              <a:buNone/>
              <a:defRPr/>
            </a:pPr>
            <a:r>
              <a:rPr lang="en-US" sz="3000" dirty="0" smtClean="0">
                <a:solidFill>
                  <a:srgbClr val="FF0000"/>
                </a:solidFill>
                <a:latin typeface="Comic Sans MS" charset="0"/>
              </a:rPr>
              <a:t>T.A. defined:  </a:t>
            </a:r>
            <a:r>
              <a:rPr lang="en-US" sz="3000" dirty="0" smtClean="0">
                <a:latin typeface="Comic Sans MS" charset="0"/>
                <a:ea typeface="+mn-ea"/>
                <a:cs typeface="+mn-cs"/>
              </a:rPr>
              <a:t>Breaking </a:t>
            </a:r>
            <a:r>
              <a:rPr lang="en-US" sz="3000" dirty="0">
                <a:latin typeface="Comic Sans MS" charset="0"/>
                <a:ea typeface="+mn-ea"/>
                <a:cs typeface="+mn-cs"/>
              </a:rPr>
              <a:t>down a complex skill into small manageable steps and teaching in a logical </a:t>
            </a:r>
            <a:r>
              <a:rPr lang="en-US" sz="3000" dirty="0" smtClean="0">
                <a:latin typeface="Comic Sans MS" charset="0"/>
                <a:ea typeface="+mn-ea"/>
                <a:cs typeface="+mn-cs"/>
              </a:rPr>
              <a:t>sequence.</a:t>
            </a:r>
          </a:p>
          <a:p>
            <a:pPr marL="0" indent="0" eaLnBrk="1" fontAlgn="auto" hangingPunct="1">
              <a:lnSpc>
                <a:spcPct val="110000"/>
              </a:lnSpc>
              <a:spcAft>
                <a:spcPts val="0"/>
              </a:spcAft>
              <a:buNone/>
              <a:defRPr/>
            </a:pPr>
            <a:r>
              <a:rPr lang="en-US" sz="3000" dirty="0" smtClean="0">
                <a:solidFill>
                  <a:srgbClr val="FF0000"/>
                </a:solidFill>
                <a:latin typeface="Comic Sans MS" charset="0"/>
              </a:rPr>
              <a:t>Advantage of using a T.A. to teach a skill:</a:t>
            </a:r>
            <a:endParaRPr lang="en-US" sz="3000" dirty="0">
              <a:solidFill>
                <a:srgbClr val="FF0000"/>
              </a:solidFill>
              <a:latin typeface="Comic Sans MS" charset="0"/>
            </a:endParaRPr>
          </a:p>
          <a:p>
            <a:pPr lvl="1">
              <a:lnSpc>
                <a:spcPct val="110000"/>
              </a:lnSpc>
              <a:defRPr/>
            </a:pPr>
            <a:r>
              <a:rPr lang="en-US" sz="3000" dirty="0">
                <a:latin typeface="Comic Sans MS" charset="0"/>
                <a:ea typeface="+mn-ea"/>
                <a:cs typeface="+mn-cs"/>
              </a:rPr>
              <a:t>Allows you and other teachers to teach the skill in the same way each time</a:t>
            </a:r>
          </a:p>
          <a:p>
            <a:pPr lvl="1">
              <a:lnSpc>
                <a:spcPct val="110000"/>
              </a:lnSpc>
              <a:defRPr/>
            </a:pPr>
            <a:r>
              <a:rPr lang="en-US" sz="3000" dirty="0">
                <a:latin typeface="Comic Sans MS" charset="0"/>
                <a:ea typeface="+mn-ea"/>
                <a:cs typeface="+mn-cs"/>
              </a:rPr>
              <a:t>Allows you to identify specific portions of the skill that are difficult for your child</a:t>
            </a:r>
          </a:p>
          <a:p>
            <a:pPr lvl="1">
              <a:lnSpc>
                <a:spcPct val="110000"/>
              </a:lnSpc>
              <a:defRPr/>
            </a:pPr>
            <a:r>
              <a:rPr lang="en-US" sz="3000" dirty="0">
                <a:latin typeface="Comic Sans MS" charset="0"/>
                <a:ea typeface="+mn-ea"/>
                <a:cs typeface="+mn-cs"/>
              </a:rPr>
              <a:t>Sets both the parent and child up for success</a:t>
            </a:r>
          </a:p>
          <a:p>
            <a:pPr marL="274320" indent="-274320" eaLnBrk="1" fontAlgn="auto" hangingPunct="1">
              <a:spcAft>
                <a:spcPts val="0"/>
              </a:spcAft>
              <a:buFont typeface="Symbol" pitchFamily="18" charset="2"/>
              <a:buChar char=""/>
              <a:defRPr/>
            </a:pPr>
            <a:endParaRPr lang="en-US" dirty="0">
              <a:latin typeface="Comic Sans MS" charset="0"/>
              <a:ea typeface="+mn-ea"/>
              <a:cs typeface="+mn-cs"/>
            </a:endParaRPr>
          </a:p>
        </p:txBody>
      </p:sp>
      <p:sp>
        <p:nvSpPr>
          <p:cNvPr id="327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effectLst>
                  <a:outerShdw blurRad="38100" dist="38100" dir="2700000" algn="tl">
                    <a:srgbClr val="DDDDDD"/>
                  </a:outerShdw>
                </a:effectLst>
                <a:latin typeface="Comic Sans MS" charset="0"/>
                <a:ea typeface="+mj-ea"/>
                <a:cs typeface="+mj-cs"/>
              </a:rPr>
              <a:t>What is a Task Analysis (T.A.) and Why Use One?</a:t>
            </a:r>
            <a:endParaRPr lang="en-US" b="1" dirty="0">
              <a:effectLst>
                <a:outerShdw blurRad="38100" dist="38100" dir="2700000" algn="tl">
                  <a:srgbClr val="DDDDDD"/>
                </a:outerShdw>
              </a:effectLst>
              <a:latin typeface="Comic Sans MS" charset="0"/>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31799" y="342900"/>
            <a:ext cx="8712201" cy="1104900"/>
          </a:xfrm>
        </p:spPr>
        <p:txBody>
          <a:bodyPr rtlCol="0">
            <a:normAutofit fontScale="90000"/>
          </a:bodyPr>
          <a:lstStyle/>
          <a:p>
            <a:pPr eaLnBrk="1" fontAlgn="auto" hangingPunct="1">
              <a:spcAft>
                <a:spcPts val="0"/>
              </a:spcAft>
              <a:defRPr/>
            </a:pPr>
            <a:r>
              <a:rPr lang="en-US" b="1" dirty="0" smtClean="0">
                <a:effectLst>
                  <a:outerShdw blurRad="38100" dist="38100" dir="2700000" algn="tl">
                    <a:srgbClr val="DDDDDD"/>
                  </a:outerShdw>
                </a:effectLst>
                <a:latin typeface="Comic Sans MS" charset="0"/>
              </a:rPr>
              <a:t>Example of a T.A.: </a:t>
            </a:r>
            <a:br>
              <a:rPr lang="en-US" b="1" dirty="0" smtClean="0">
                <a:effectLst>
                  <a:outerShdw blurRad="38100" dist="38100" dir="2700000" algn="tl">
                    <a:srgbClr val="DDDDDD"/>
                  </a:outerShdw>
                </a:effectLst>
                <a:latin typeface="Comic Sans MS" charset="0"/>
              </a:rPr>
            </a:br>
            <a:r>
              <a:rPr lang="en-US" b="1" dirty="0" smtClean="0">
                <a:effectLst>
                  <a:outerShdw blurRad="38100" dist="38100" dir="2700000" algn="tl">
                    <a:srgbClr val="DDDDDD"/>
                  </a:outerShdw>
                </a:effectLst>
                <a:latin typeface="Comic Sans MS" charset="0"/>
              </a:rPr>
              <a:t>Cleaning Table</a:t>
            </a:r>
            <a:endParaRPr lang="en-US" b="1" dirty="0">
              <a:effectLst>
                <a:outerShdw blurRad="38100" dist="38100" dir="2700000" algn="tl">
                  <a:srgbClr val="DDDDDD"/>
                </a:outerShdw>
              </a:effectLst>
              <a:latin typeface="Comic Sans MS" charset="0"/>
            </a:endParaRPr>
          </a:p>
        </p:txBody>
      </p:sp>
      <p:sp>
        <p:nvSpPr>
          <p:cNvPr id="50179" name="Rectangle 3"/>
          <p:cNvSpPr>
            <a:spLocks noGrp="1" noChangeArrowheads="1"/>
          </p:cNvSpPr>
          <p:nvPr>
            <p:ph type="body" sz="half" idx="1"/>
          </p:nvPr>
        </p:nvSpPr>
        <p:spPr>
          <a:xfrm>
            <a:off x="194732" y="1693334"/>
            <a:ext cx="6612467" cy="4876800"/>
          </a:xfrm>
        </p:spPr>
        <p:txBody>
          <a:bodyPr rtlCol="0">
            <a:normAutofit lnSpcReduction="10000"/>
          </a:bodyPr>
          <a:lstStyle/>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Pick up </a:t>
            </a:r>
            <a:r>
              <a:rPr lang="en-US" dirty="0" smtClean="0">
                <a:latin typeface="Comic Sans MS" charset="0"/>
              </a:rPr>
              <a:t>towel</a:t>
            </a:r>
            <a:r>
              <a:rPr lang="en-US" dirty="0" smtClean="0">
                <a:latin typeface="Comic Sans MS" charset="0"/>
                <a:ea typeface="+mn-ea"/>
                <a:cs typeface="+mn-cs"/>
              </a:rPr>
              <a:t> </a:t>
            </a:r>
            <a:r>
              <a:rPr lang="en-US" dirty="0">
                <a:latin typeface="Comic Sans MS" charset="0"/>
                <a:ea typeface="+mn-ea"/>
                <a:cs typeface="+mn-cs"/>
              </a:rPr>
              <a:t>with one hand</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Pick up spray bottle with other hand</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Walk to table</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Point spray bottle toward table</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Squirt one time</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Move to next area of table</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Squirt bottle </a:t>
            </a:r>
            <a:r>
              <a:rPr lang="en-US" dirty="0" smtClean="0">
                <a:latin typeface="Comic Sans MS" charset="0"/>
                <a:ea typeface="+mn-ea"/>
                <a:cs typeface="+mn-cs"/>
              </a:rPr>
              <a:t>again</a:t>
            </a:r>
            <a:endParaRPr lang="en-US" dirty="0">
              <a:latin typeface="Comic Sans MS" charset="0"/>
              <a:ea typeface="+mn-ea"/>
              <a:cs typeface="+mn-cs"/>
            </a:endParaRP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Place towel on table</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Place hand flat on towel </a:t>
            </a:r>
          </a:p>
          <a:p>
            <a:pPr marL="274320" indent="-274320" eaLnBrk="1" fontAlgn="auto" hangingPunct="1">
              <a:lnSpc>
                <a:spcPct val="110000"/>
              </a:lnSpc>
              <a:spcAft>
                <a:spcPts val="0"/>
              </a:spcAft>
              <a:buFont typeface="Symbol" pitchFamily="18" charset="2"/>
              <a:buChar char=""/>
              <a:defRPr/>
            </a:pPr>
            <a:r>
              <a:rPr lang="en-US" dirty="0">
                <a:latin typeface="Comic Sans MS" charset="0"/>
                <a:ea typeface="+mn-ea"/>
                <a:cs typeface="+mn-cs"/>
              </a:rPr>
              <a:t>Move hand around table in circular</a:t>
            </a:r>
            <a:r>
              <a:rPr lang="en-US" sz="2000" dirty="0">
                <a:latin typeface="Comic Sans MS" charset="0"/>
                <a:ea typeface="+mn-ea"/>
                <a:cs typeface="+mn-cs"/>
              </a:rPr>
              <a:t> </a:t>
            </a:r>
            <a:r>
              <a:rPr lang="en-US" dirty="0">
                <a:latin typeface="Comic Sans MS" charset="0"/>
                <a:ea typeface="+mn-ea"/>
                <a:cs typeface="+mn-cs"/>
              </a:rPr>
              <a:t>motion until entire table is clean</a:t>
            </a:r>
          </a:p>
        </p:txBody>
      </p:sp>
      <p:graphicFrame>
        <p:nvGraphicFramePr>
          <p:cNvPr id="38915" name="Object 4"/>
          <p:cNvGraphicFramePr>
            <a:graphicFrameLocks noGrp="1" noChangeAspect="1"/>
          </p:cNvGraphicFramePr>
          <p:nvPr>
            <p:ph type="clipArt" sz="half" idx="2"/>
            <p:extLst>
              <p:ext uri="{D42A27DB-BD31-4B8C-83A1-F6EECF244321}">
                <p14:modId xmlns:p14="http://schemas.microsoft.com/office/powerpoint/2010/main" val="2196871980"/>
              </p:ext>
            </p:extLst>
          </p:nvPr>
        </p:nvGraphicFramePr>
        <p:xfrm>
          <a:off x="6397391" y="3124200"/>
          <a:ext cx="2317984" cy="1684867"/>
        </p:xfrm>
        <a:graphic>
          <a:graphicData uri="http://schemas.openxmlformats.org/presentationml/2006/ole">
            <mc:AlternateContent xmlns:mc="http://schemas.openxmlformats.org/markup-compatibility/2006">
              <mc:Choice xmlns:v="urn:schemas-microsoft-com:vml" Requires="v">
                <p:oleObj spid="_x0000_s26682" name="Clip" r:id="rId3" imgW="4659549" imgH="3388468" progId="MS_ClipArt_Gallery.2">
                  <p:embed/>
                </p:oleObj>
              </mc:Choice>
              <mc:Fallback>
                <p:oleObj name="Clip" r:id="rId3" imgW="4659549" imgH="3388468"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391" y="3124200"/>
                        <a:ext cx="2317984" cy="1684867"/>
                      </a:xfrm>
                      <a:prstGeom prst="rect">
                        <a:avLst/>
                      </a:prstGeom>
                      <a:noFill/>
                      <a:ln>
                        <a:noFill/>
                      </a:ln>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a:effectLst>
                  <a:outerShdw blurRad="38100" dist="38100" dir="2700000" algn="tl">
                    <a:srgbClr val="DDDDDD"/>
                  </a:outerShdw>
                </a:effectLst>
                <a:latin typeface="Comic Sans MS" charset="0"/>
              </a:rPr>
              <a:t>Task Analysis </a:t>
            </a:r>
            <a:r>
              <a:rPr lang="en-US" b="1" dirty="0" smtClean="0">
                <a:effectLst>
                  <a:outerShdw blurRad="38100" dist="38100" dir="2700000" algn="tl">
                    <a:srgbClr val="DDDDDD"/>
                  </a:outerShdw>
                </a:effectLst>
                <a:latin typeface="Comic Sans MS" charset="0"/>
              </a:rPr>
              <a:t>for Group Activity</a:t>
            </a:r>
            <a:endParaRPr lang="en-US" b="1" dirty="0">
              <a:effectLst>
                <a:outerShdw blurRad="38100" dist="38100" dir="2700000" algn="tl">
                  <a:srgbClr val="DDDDDD"/>
                </a:outerShdw>
              </a:effectLst>
              <a:latin typeface="Comic Sans MS" charset="0"/>
            </a:endParaRPr>
          </a:p>
        </p:txBody>
      </p:sp>
      <p:sp>
        <p:nvSpPr>
          <p:cNvPr id="33795" name="Rectangle 3"/>
          <p:cNvSpPr>
            <a:spLocks noGrp="1" noChangeArrowheads="1"/>
          </p:cNvSpPr>
          <p:nvPr>
            <p:ph type="body" sz="half" idx="1"/>
          </p:nvPr>
        </p:nvSpPr>
        <p:spPr>
          <a:xfrm>
            <a:off x="237067" y="2082799"/>
            <a:ext cx="5096933" cy="4470400"/>
          </a:xfrm>
        </p:spPr>
        <p:txBody>
          <a:bodyPr rtlCol="0">
            <a:noAutofit/>
          </a:bodyPr>
          <a:lstStyle/>
          <a:p>
            <a:pPr marL="274320" indent="-274320" eaLnBrk="1" fontAlgn="auto" hangingPunct="1">
              <a:lnSpc>
                <a:spcPct val="110000"/>
              </a:lnSpc>
              <a:spcAft>
                <a:spcPts val="0"/>
              </a:spcAft>
              <a:buFont typeface="Symbol" pitchFamily="18" charset="2"/>
              <a:buChar char=""/>
              <a:defRPr/>
            </a:pPr>
            <a:r>
              <a:rPr lang="en-US" sz="3200" dirty="0">
                <a:latin typeface="Comic Sans MS" charset="0"/>
                <a:ea typeface="+mn-ea"/>
                <a:cs typeface="+mn-cs"/>
              </a:rPr>
              <a:t>Break into two groups</a:t>
            </a:r>
          </a:p>
          <a:p>
            <a:pPr marL="274320" indent="-274320" eaLnBrk="1" fontAlgn="auto" hangingPunct="1">
              <a:lnSpc>
                <a:spcPct val="110000"/>
              </a:lnSpc>
              <a:spcAft>
                <a:spcPts val="0"/>
              </a:spcAft>
              <a:buFont typeface="Symbol" pitchFamily="18" charset="2"/>
              <a:buChar char=""/>
              <a:defRPr/>
            </a:pPr>
            <a:r>
              <a:rPr lang="en-US" sz="3200" dirty="0">
                <a:latin typeface="Comic Sans MS" charset="0"/>
                <a:ea typeface="+mn-ea"/>
                <a:cs typeface="+mn-cs"/>
              </a:rPr>
              <a:t>Each group is assigned a skill to target</a:t>
            </a:r>
          </a:p>
          <a:p>
            <a:pPr marL="274320" indent="-274320" eaLnBrk="1" fontAlgn="auto" hangingPunct="1">
              <a:lnSpc>
                <a:spcPct val="110000"/>
              </a:lnSpc>
              <a:spcAft>
                <a:spcPts val="0"/>
              </a:spcAft>
              <a:buFont typeface="Symbol" pitchFamily="18" charset="2"/>
              <a:buChar char=""/>
              <a:defRPr/>
            </a:pPr>
            <a:r>
              <a:rPr lang="en-US" sz="3200" dirty="0">
                <a:latin typeface="Comic Sans MS" charset="0"/>
                <a:ea typeface="+mn-ea"/>
                <a:cs typeface="+mn-cs"/>
              </a:rPr>
              <a:t>One member of the group record the steps</a:t>
            </a:r>
          </a:p>
          <a:p>
            <a:pPr marL="274320" indent="-274320" eaLnBrk="1" fontAlgn="auto" hangingPunct="1">
              <a:lnSpc>
                <a:spcPct val="110000"/>
              </a:lnSpc>
              <a:spcAft>
                <a:spcPts val="0"/>
              </a:spcAft>
              <a:buFont typeface="Symbol" pitchFamily="18" charset="2"/>
              <a:buChar char=""/>
              <a:defRPr/>
            </a:pPr>
            <a:r>
              <a:rPr lang="en-US" sz="3200" dirty="0">
                <a:latin typeface="Comic Sans MS" charset="0"/>
                <a:ea typeface="+mn-ea"/>
                <a:cs typeface="+mn-cs"/>
              </a:rPr>
              <a:t>Share your TA with the group</a:t>
            </a:r>
          </a:p>
        </p:txBody>
      </p:sp>
      <p:graphicFrame>
        <p:nvGraphicFramePr>
          <p:cNvPr id="39939" name="Object 4"/>
          <p:cNvGraphicFramePr>
            <a:graphicFrameLocks noGrp="1" noChangeAspect="1"/>
          </p:cNvGraphicFramePr>
          <p:nvPr>
            <p:ph type="clipArt" sz="half" idx="2"/>
          </p:nvPr>
        </p:nvGraphicFramePr>
        <p:xfrm>
          <a:off x="5568950" y="1752600"/>
          <a:ext cx="2271713" cy="4114800"/>
        </p:xfrm>
        <a:graphic>
          <a:graphicData uri="http://schemas.openxmlformats.org/presentationml/2006/ole">
            <mc:AlternateContent xmlns:mc="http://schemas.openxmlformats.org/markup-compatibility/2006">
              <mc:Choice xmlns:v="urn:schemas-microsoft-com:vml" Requires="v">
                <p:oleObj spid="_x0000_s27707" name="ClipArt" r:id="rId4" imgW="3247923" imgH="5882968" progId="MS_ClipArt_Gallery.2">
                  <p:embed/>
                </p:oleObj>
              </mc:Choice>
              <mc:Fallback>
                <p:oleObj name="ClipArt" r:id="rId4" imgW="3247923" imgH="5882968" progId="MS_ClipArt_Gallery.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950" y="1752600"/>
                        <a:ext cx="22717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97933" y="2556933"/>
            <a:ext cx="8288867" cy="2895600"/>
          </a:xfrm>
        </p:spPr>
        <p:txBody>
          <a:bodyPr rtlCol="0">
            <a:normAutofit fontScale="92500"/>
          </a:bodyPr>
          <a:lstStyle/>
          <a:p>
            <a:pPr marL="274320" indent="-274320" eaLnBrk="1" fontAlgn="auto" hangingPunct="1">
              <a:spcAft>
                <a:spcPts val="0"/>
              </a:spcAft>
              <a:buFont typeface="Symbol" pitchFamily="18" charset="2"/>
              <a:buChar char=""/>
              <a:defRPr/>
            </a:pPr>
            <a:r>
              <a:rPr lang="en-US" sz="4000" dirty="0">
                <a:effectLst>
                  <a:outerShdw blurRad="38100" dist="38100" dir="2700000" algn="tl">
                    <a:srgbClr val="DDDDDD"/>
                  </a:outerShdw>
                </a:effectLst>
                <a:latin typeface="Comic Sans MS" charset="0"/>
                <a:ea typeface="+mn-ea"/>
                <a:cs typeface="+mn-cs"/>
              </a:rPr>
              <a:t>Are any steps missing?</a:t>
            </a:r>
          </a:p>
          <a:p>
            <a:pPr marL="274320" indent="-274320" eaLnBrk="1" fontAlgn="auto" hangingPunct="1">
              <a:spcAft>
                <a:spcPts val="0"/>
              </a:spcAft>
              <a:buFont typeface="Symbol" pitchFamily="18" charset="2"/>
              <a:buChar char=""/>
              <a:defRPr/>
            </a:pPr>
            <a:r>
              <a:rPr lang="en-US" sz="4000" dirty="0">
                <a:effectLst>
                  <a:outerShdw blurRad="38100" dist="38100" dir="2700000" algn="tl">
                    <a:srgbClr val="DDDDDD"/>
                  </a:outerShdw>
                </a:effectLst>
                <a:latin typeface="Comic Sans MS" charset="0"/>
                <a:ea typeface="+mn-ea"/>
                <a:cs typeface="+mn-cs"/>
              </a:rPr>
              <a:t>Do the steps follow a logical sequence?</a:t>
            </a:r>
          </a:p>
          <a:p>
            <a:pPr marL="274320" indent="-274320" eaLnBrk="1" fontAlgn="auto" hangingPunct="1">
              <a:spcAft>
                <a:spcPts val="0"/>
              </a:spcAft>
              <a:buFont typeface="Symbol" pitchFamily="18" charset="2"/>
              <a:buChar char=""/>
              <a:defRPr/>
            </a:pPr>
            <a:r>
              <a:rPr lang="en-US" sz="4000" dirty="0">
                <a:effectLst>
                  <a:outerShdw blurRad="38100" dist="38100" dir="2700000" algn="tl">
                    <a:srgbClr val="DDDDDD"/>
                  </a:outerShdw>
                </a:effectLst>
                <a:latin typeface="Comic Sans MS" charset="0"/>
                <a:ea typeface="+mn-ea"/>
                <a:cs typeface="+mn-cs"/>
              </a:rPr>
              <a:t>Are the steps </a:t>
            </a:r>
            <a:r>
              <a:rPr lang="en-US" sz="4000" dirty="0" smtClean="0">
                <a:effectLst>
                  <a:outerShdw blurRad="38100" dist="38100" dir="2700000" algn="tl">
                    <a:srgbClr val="DDDDDD"/>
                  </a:outerShdw>
                </a:effectLst>
                <a:latin typeface="Comic Sans MS" charset="0"/>
                <a:ea typeface="+mn-ea"/>
                <a:cs typeface="+mn-cs"/>
              </a:rPr>
              <a:t>specific and clear</a:t>
            </a:r>
            <a:r>
              <a:rPr lang="en-US" sz="4000" dirty="0">
                <a:effectLst>
                  <a:outerShdw blurRad="38100" dist="38100" dir="2700000" algn="tl">
                    <a:srgbClr val="DDDDDD"/>
                  </a:outerShdw>
                </a:effectLst>
                <a:latin typeface="Comic Sans MS" charset="0"/>
                <a:ea typeface="+mn-ea"/>
                <a:cs typeface="+mn-cs"/>
              </a:rPr>
              <a:t>?</a:t>
            </a:r>
          </a:p>
        </p:txBody>
      </p:sp>
      <p:sp>
        <p:nvSpPr>
          <p:cNvPr id="51202" name="Rectangle 2"/>
          <p:cNvSpPr>
            <a:spLocks noGrp="1" noChangeArrowheads="1"/>
          </p:cNvSpPr>
          <p:nvPr>
            <p:ph type="title"/>
          </p:nvPr>
        </p:nvSpPr>
        <p:spPr/>
        <p:txBody>
          <a:bodyPr rtlCol="0">
            <a:normAutofit/>
          </a:bodyPr>
          <a:lstStyle/>
          <a:p>
            <a:pPr eaLnBrk="1" fontAlgn="auto" hangingPunct="1">
              <a:spcAft>
                <a:spcPts val="0"/>
              </a:spcAft>
              <a:defRPr/>
            </a:pPr>
            <a:r>
              <a:rPr lang="en-US" b="1">
                <a:effectLst>
                  <a:outerShdw blurRad="38100" dist="38100" dir="2700000" algn="tl">
                    <a:srgbClr val="DDDDDD"/>
                  </a:outerShdw>
                </a:effectLst>
                <a:latin typeface="Comic Sans MS" charset="0"/>
                <a:ea typeface="+mj-ea"/>
                <a:cs typeface="+mj-cs"/>
              </a:rPr>
              <a:t>Critiquing a Task Analysis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35468" y="2201333"/>
            <a:ext cx="9008532" cy="3916363"/>
          </a:xfrm>
        </p:spPr>
        <p:txBody>
          <a:bodyPr rtlCol="0">
            <a:noAutofit/>
          </a:bodyPr>
          <a:lstStyle/>
          <a:p>
            <a:pPr marL="274320" indent="-274320" eaLnBrk="1" fontAlgn="auto" hangingPunct="1">
              <a:spcAft>
                <a:spcPts val="0"/>
              </a:spcAft>
              <a:buFont typeface="Symbol" pitchFamily="18" charset="2"/>
              <a:buChar char=""/>
              <a:defRPr/>
            </a:pPr>
            <a:r>
              <a:rPr lang="en-US" sz="2600" b="1" dirty="0">
                <a:solidFill>
                  <a:srgbClr val="FF0000"/>
                </a:solidFill>
                <a:latin typeface="Comic Sans MS" charset="0"/>
                <a:ea typeface="+mn-ea"/>
              </a:rPr>
              <a:t>A</a:t>
            </a:r>
            <a:r>
              <a:rPr lang="en-US" sz="2600" b="1" dirty="0">
                <a:latin typeface="Comic Sans MS" charset="0"/>
                <a:ea typeface="+mn-ea"/>
              </a:rPr>
              <a:t>ntecedents</a:t>
            </a:r>
            <a:r>
              <a:rPr lang="en-US" sz="2600" dirty="0">
                <a:latin typeface="Comic Sans MS" charset="0"/>
                <a:ea typeface="+mn-ea"/>
              </a:rPr>
              <a:t> are events or factors in the environment that occur before or during the behavior</a:t>
            </a:r>
          </a:p>
          <a:p>
            <a:pPr marL="644843" lvl="1" indent="-342900" eaLnBrk="1" fontAlgn="auto" hangingPunct="1">
              <a:spcAft>
                <a:spcPts val="0"/>
              </a:spcAft>
              <a:buFont typeface="Wingdings" charset="2"/>
              <a:buChar char="Ø"/>
              <a:defRPr/>
            </a:pPr>
            <a:r>
              <a:rPr lang="en-US" sz="2600" dirty="0">
                <a:latin typeface="Comic Sans MS" charset="0"/>
                <a:ea typeface="+mn-ea"/>
              </a:rPr>
              <a:t>What are the antecedents in this room?  What set you up to be here? What allows you to sit and acquire new skills?</a:t>
            </a:r>
          </a:p>
          <a:p>
            <a:pPr marL="274320" indent="-274320" eaLnBrk="1" fontAlgn="auto" hangingPunct="1">
              <a:spcAft>
                <a:spcPts val="0"/>
              </a:spcAft>
              <a:buFont typeface="Symbol" pitchFamily="18" charset="2"/>
              <a:buChar char=""/>
              <a:defRPr/>
            </a:pPr>
            <a:r>
              <a:rPr lang="en-US" sz="2600" b="1" dirty="0">
                <a:solidFill>
                  <a:srgbClr val="FF0000"/>
                </a:solidFill>
                <a:latin typeface="Comic Sans MS" charset="0"/>
                <a:ea typeface="+mn-ea"/>
              </a:rPr>
              <a:t>B</a:t>
            </a:r>
            <a:r>
              <a:rPr lang="en-US" sz="2600" b="1" dirty="0">
                <a:latin typeface="Comic Sans MS" charset="0"/>
                <a:ea typeface="+mn-ea"/>
              </a:rPr>
              <a:t>ehaviors</a:t>
            </a:r>
            <a:r>
              <a:rPr lang="en-US" sz="2600" dirty="0">
                <a:latin typeface="Comic Sans MS" charset="0"/>
                <a:ea typeface="+mn-ea"/>
              </a:rPr>
              <a:t> are Specific. Observable, Measurable</a:t>
            </a:r>
          </a:p>
          <a:p>
            <a:pPr marL="644843" lvl="1" indent="-342900" eaLnBrk="1" fontAlgn="auto" hangingPunct="1">
              <a:spcAft>
                <a:spcPts val="0"/>
              </a:spcAft>
              <a:buFont typeface="Wingdings" charset="2"/>
              <a:buChar char="Ø"/>
              <a:defRPr/>
            </a:pPr>
            <a:r>
              <a:rPr lang="en-US" sz="2600" dirty="0">
                <a:latin typeface="Comic Sans MS" charset="0"/>
                <a:ea typeface="+mn-ea"/>
              </a:rPr>
              <a:t>What behaviors are you engaging in now?</a:t>
            </a:r>
          </a:p>
          <a:p>
            <a:pPr marL="274320" indent="-274320" eaLnBrk="1" fontAlgn="auto" hangingPunct="1">
              <a:spcAft>
                <a:spcPts val="0"/>
              </a:spcAft>
              <a:buFont typeface="Symbol" pitchFamily="18" charset="2"/>
              <a:buChar char=""/>
              <a:defRPr/>
            </a:pPr>
            <a:r>
              <a:rPr lang="en-US" sz="2600" b="1" dirty="0">
                <a:solidFill>
                  <a:srgbClr val="FF0000"/>
                </a:solidFill>
                <a:latin typeface="Comic Sans MS" charset="0"/>
                <a:ea typeface="+mn-ea"/>
              </a:rPr>
              <a:t>C</a:t>
            </a:r>
            <a:r>
              <a:rPr lang="en-US" sz="2600" b="1" dirty="0">
                <a:latin typeface="Comic Sans MS" charset="0"/>
                <a:ea typeface="+mn-ea"/>
              </a:rPr>
              <a:t>onsequences</a:t>
            </a:r>
            <a:r>
              <a:rPr lang="en-US" sz="2600" dirty="0">
                <a:latin typeface="Comic Sans MS" charset="0"/>
                <a:ea typeface="+mn-ea"/>
              </a:rPr>
              <a:t> are those events which follow a behavior.</a:t>
            </a:r>
          </a:p>
          <a:p>
            <a:pPr lvl="1" indent="-274320" eaLnBrk="1" fontAlgn="auto" hangingPunct="1">
              <a:spcAft>
                <a:spcPts val="0"/>
              </a:spcAft>
              <a:buFont typeface="Symbol" pitchFamily="18" charset="2"/>
              <a:buChar char=""/>
              <a:defRPr/>
            </a:pPr>
            <a:r>
              <a:rPr lang="en-US" sz="2600" dirty="0">
                <a:latin typeface="Comic Sans MS" charset="0"/>
                <a:ea typeface="+mn-ea"/>
              </a:rPr>
              <a:t>What will be the consequences of your behavior in this class?</a:t>
            </a:r>
          </a:p>
          <a:p>
            <a:pPr marL="274320" indent="-274320" eaLnBrk="1" fontAlgn="auto" hangingPunct="1">
              <a:spcAft>
                <a:spcPts val="0"/>
              </a:spcAft>
              <a:buFont typeface="Symbol" pitchFamily="18" charset="2"/>
              <a:buChar char=""/>
              <a:defRPr/>
            </a:pPr>
            <a:endParaRPr lang="en-US" dirty="0">
              <a:latin typeface="Comic Sans MS" charset="0"/>
              <a:ea typeface="+mn-ea"/>
              <a:cs typeface="+mn-cs"/>
            </a:endParaRPr>
          </a:p>
        </p:txBody>
      </p:sp>
      <p:sp>
        <p:nvSpPr>
          <p:cNvPr id="358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u="sng" dirty="0" smtClean="0">
                <a:solidFill>
                  <a:schemeClr val="bg1"/>
                </a:solidFill>
                <a:effectLst>
                  <a:outerShdw blurRad="38100" dist="38100" dir="2700000" algn="tl">
                    <a:srgbClr val="DDDDDD"/>
                  </a:outerShdw>
                </a:effectLst>
                <a:latin typeface="Comic Sans MS" charset="0"/>
                <a:ea typeface="+mj-ea"/>
                <a:cs typeface="+mj-cs"/>
              </a:rPr>
              <a:t>Observing &amp; Talking About Behavior Using the Functional Analysis Model</a:t>
            </a:r>
            <a:br>
              <a:rPr lang="en-US" sz="4000" b="1" u="sng" dirty="0" smtClean="0">
                <a:solidFill>
                  <a:schemeClr val="bg1"/>
                </a:solidFill>
                <a:effectLst>
                  <a:outerShdw blurRad="38100" dist="38100" dir="2700000" algn="tl">
                    <a:srgbClr val="DDDDDD"/>
                  </a:outerShdw>
                </a:effectLst>
                <a:latin typeface="Comic Sans MS" charset="0"/>
                <a:ea typeface="+mj-ea"/>
                <a:cs typeface="+mj-cs"/>
              </a:rPr>
            </a:br>
            <a:r>
              <a:rPr lang="en-US" b="1" u="sng" dirty="0" smtClean="0">
                <a:solidFill>
                  <a:srgbClr val="FF0000"/>
                </a:solidFill>
                <a:effectLst>
                  <a:outerShdw blurRad="38100" dist="38100" dir="2700000" algn="tl">
                    <a:srgbClr val="DDDDDD"/>
                  </a:outerShdw>
                </a:effectLst>
                <a:latin typeface="Comic Sans MS" charset="0"/>
                <a:ea typeface="+mj-ea"/>
                <a:cs typeface="+mj-cs"/>
              </a:rPr>
              <a:t>A</a:t>
            </a:r>
            <a:r>
              <a:rPr lang="en-US" sz="2400" b="1" dirty="0" smtClean="0">
                <a:solidFill>
                  <a:srgbClr val="000090"/>
                </a:solidFill>
                <a:effectLst>
                  <a:outerShdw blurRad="38100" dist="38100" dir="2700000" algn="tl">
                    <a:srgbClr val="DDDDDD"/>
                  </a:outerShdw>
                </a:effectLst>
                <a:latin typeface="Comic Sans MS" charset="0"/>
                <a:ea typeface="+mj-ea"/>
                <a:cs typeface="+mj-cs"/>
              </a:rPr>
              <a:t>ntecedents</a:t>
            </a:r>
            <a:r>
              <a:rPr lang="en-US" b="1" dirty="0" smtClean="0">
                <a:effectLst>
                  <a:outerShdw blurRad="38100" dist="38100" dir="2700000" algn="tl">
                    <a:srgbClr val="DDDDDD"/>
                  </a:outerShdw>
                </a:effectLst>
                <a:latin typeface="Comic Sans MS" charset="0"/>
                <a:ea typeface="+mj-ea"/>
                <a:cs typeface="+mj-cs"/>
              </a:rPr>
              <a:t> </a:t>
            </a:r>
            <a:r>
              <a:rPr lang="en-US" b="1" u="sng" dirty="0">
                <a:solidFill>
                  <a:srgbClr val="FF0000"/>
                </a:solidFill>
                <a:effectLst>
                  <a:outerShdw blurRad="38100" dist="38100" dir="2700000" algn="tl">
                    <a:srgbClr val="DDDDDD"/>
                  </a:outerShdw>
                </a:effectLst>
                <a:latin typeface="Comic Sans MS" charset="0"/>
                <a:ea typeface="+mj-ea"/>
                <a:cs typeface="+mj-cs"/>
              </a:rPr>
              <a:t>B</a:t>
            </a:r>
            <a:r>
              <a:rPr lang="en-US" sz="2400" b="1" dirty="0">
                <a:solidFill>
                  <a:srgbClr val="000090"/>
                </a:solidFill>
                <a:effectLst>
                  <a:outerShdw blurRad="38100" dist="38100" dir="2700000" algn="tl">
                    <a:srgbClr val="DDDDDD"/>
                  </a:outerShdw>
                </a:effectLst>
                <a:latin typeface="Comic Sans MS" charset="0"/>
                <a:ea typeface="+mj-ea"/>
                <a:cs typeface="+mj-cs"/>
              </a:rPr>
              <a:t>ehaviors</a:t>
            </a:r>
            <a:r>
              <a:rPr lang="en-US" b="1" dirty="0">
                <a:effectLst>
                  <a:outerShdw blurRad="38100" dist="38100" dir="2700000" algn="tl">
                    <a:srgbClr val="DDDDDD"/>
                  </a:outerShdw>
                </a:effectLst>
                <a:latin typeface="Comic Sans MS" charset="0"/>
                <a:ea typeface="+mj-ea"/>
                <a:cs typeface="+mj-cs"/>
              </a:rPr>
              <a:t> </a:t>
            </a:r>
            <a:r>
              <a:rPr lang="en-US" b="1" u="sng" dirty="0">
                <a:solidFill>
                  <a:srgbClr val="FF0000"/>
                </a:solidFill>
                <a:effectLst>
                  <a:outerShdw blurRad="38100" dist="38100" dir="2700000" algn="tl">
                    <a:srgbClr val="DDDDDD"/>
                  </a:outerShdw>
                </a:effectLst>
                <a:latin typeface="Comic Sans MS" charset="0"/>
                <a:ea typeface="+mj-ea"/>
                <a:cs typeface="+mj-cs"/>
              </a:rPr>
              <a:t>C</a:t>
            </a:r>
            <a:r>
              <a:rPr lang="en-US" sz="2400" b="1" dirty="0">
                <a:solidFill>
                  <a:srgbClr val="000090"/>
                </a:solidFill>
                <a:effectLst>
                  <a:outerShdw blurRad="38100" dist="38100" dir="2700000" algn="tl">
                    <a:srgbClr val="DDDDDD"/>
                  </a:outerShdw>
                </a:effectLst>
                <a:latin typeface="Comic Sans MS" charset="0"/>
                <a:ea typeface="+mj-ea"/>
                <a:cs typeface="+mj-cs"/>
              </a:rPr>
              <a:t>onsequences</a:t>
            </a:r>
            <a:endParaRPr lang="en-US" b="1" dirty="0">
              <a:solidFill>
                <a:srgbClr val="000090"/>
              </a:solidFill>
              <a:effectLst>
                <a:outerShdw blurRad="38100" dist="38100" dir="2700000" algn="tl">
                  <a:srgbClr val="DDDDDD"/>
                </a:outerShdw>
              </a:effectLst>
              <a:latin typeface="Comic Sans MS" charset="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21733" y="1904999"/>
            <a:ext cx="8746067" cy="4817533"/>
          </a:xfrm>
        </p:spPr>
        <p:txBody>
          <a:bodyPr rtlCol="0">
            <a:normAutofit/>
          </a:bodyPr>
          <a:lstStyle/>
          <a:p>
            <a:pPr marL="274320" indent="-274320" eaLnBrk="1" fontAlgn="auto" hangingPunct="1">
              <a:spcAft>
                <a:spcPts val="0"/>
              </a:spcAft>
              <a:buFont typeface="Symbol" pitchFamily="18" charset="2"/>
              <a:buChar char=""/>
              <a:defRPr/>
            </a:pPr>
            <a:r>
              <a:rPr lang="en-US" dirty="0">
                <a:effectLst>
                  <a:outerShdw blurRad="38100" dist="38100" dir="2700000" algn="tl">
                    <a:srgbClr val="DDDDDD"/>
                  </a:outerShdw>
                </a:effectLst>
                <a:latin typeface="Comic Sans MS" charset="0"/>
              </a:rPr>
              <a:t>Your Instructors:</a:t>
            </a:r>
          </a:p>
          <a:p>
            <a:pPr lvl="1" indent="-274320" eaLnBrk="1" fontAlgn="auto" hangingPunct="1">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____________________</a:t>
            </a:r>
          </a:p>
          <a:p>
            <a:pPr lvl="1" indent="-274320" eaLnBrk="1" fontAlgn="auto" hangingPunct="1">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____________________</a:t>
            </a:r>
          </a:p>
          <a:p>
            <a:pPr marL="274320" indent="-274320" eaLnBrk="1" fontAlgn="auto" hangingPunct="1">
              <a:lnSpc>
                <a:spcPct val="90000"/>
              </a:lnSpc>
              <a:spcAft>
                <a:spcPts val="0"/>
              </a:spcAft>
              <a:buFont typeface="Symbol" pitchFamily="18" charset="2"/>
              <a:buChar char=""/>
              <a:defRPr/>
            </a:pPr>
            <a:r>
              <a:rPr lang="en-US" dirty="0">
                <a:effectLst>
                  <a:outerShdw blurRad="38100" dist="38100" dir="2700000" algn="tl">
                    <a:srgbClr val="DDDDDD"/>
                  </a:outerShdw>
                </a:effectLst>
                <a:latin typeface="Comic Sans MS" charset="0"/>
              </a:rPr>
              <a:t>Parents:</a:t>
            </a:r>
          </a:p>
          <a:p>
            <a:pPr lvl="1" indent="-274320" eaLnBrk="1" fontAlgn="auto" hangingPunct="1">
              <a:lnSpc>
                <a:spcPct val="90000"/>
              </a:lnSpc>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Introduce yourselves</a:t>
            </a:r>
          </a:p>
          <a:p>
            <a:pPr lvl="1" indent="-274320" eaLnBrk="1" fontAlgn="auto" hangingPunct="1">
              <a:lnSpc>
                <a:spcPct val="90000"/>
              </a:lnSpc>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Your </a:t>
            </a:r>
            <a:r>
              <a:rPr lang="en-US" sz="2400" dirty="0" smtClean="0">
                <a:effectLst>
                  <a:outerShdw blurRad="38100" dist="38100" dir="2700000" algn="tl">
                    <a:srgbClr val="DDDDDD"/>
                  </a:outerShdw>
                </a:effectLst>
                <a:latin typeface="Comic Sans MS" charset="0"/>
              </a:rPr>
              <a:t>child</a:t>
            </a:r>
            <a:r>
              <a:rPr lang="en-US" sz="2400" dirty="0" smtClean="0">
                <a:effectLst>
                  <a:outerShdw blurRad="38100" dist="38100" dir="2700000" algn="tl">
                    <a:srgbClr val="DDDDDD"/>
                  </a:outerShdw>
                </a:effectLst>
                <a:latin typeface="Arial"/>
              </a:rPr>
              <a:t>’</a:t>
            </a:r>
            <a:r>
              <a:rPr lang="en-US" sz="2400" dirty="0" smtClean="0">
                <a:effectLst>
                  <a:outerShdw blurRad="38100" dist="38100" dir="2700000" algn="tl">
                    <a:srgbClr val="DDDDDD"/>
                  </a:outerShdw>
                </a:effectLst>
                <a:latin typeface="Comic Sans MS" charset="0"/>
              </a:rPr>
              <a:t>s </a:t>
            </a:r>
            <a:r>
              <a:rPr lang="en-US" sz="2400" dirty="0">
                <a:effectLst>
                  <a:outerShdw blurRad="38100" dist="38100" dir="2700000" algn="tl">
                    <a:srgbClr val="DDDDDD"/>
                  </a:outerShdw>
                </a:effectLst>
                <a:latin typeface="Comic Sans MS" charset="0"/>
              </a:rPr>
              <a:t>age, school placement and diagnosis</a:t>
            </a:r>
          </a:p>
          <a:p>
            <a:pPr lvl="1" indent="-274320" eaLnBrk="1" fontAlgn="auto" hangingPunct="1">
              <a:lnSpc>
                <a:spcPct val="90000"/>
              </a:lnSpc>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Skills you would like to teach your child</a:t>
            </a:r>
          </a:p>
          <a:p>
            <a:pPr lvl="1" indent="-274320" eaLnBrk="1" fontAlgn="auto" hangingPunct="1">
              <a:lnSpc>
                <a:spcPct val="90000"/>
              </a:lnSpc>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What would you like to get out of this class?</a:t>
            </a:r>
          </a:p>
          <a:p>
            <a:pPr marL="274320" indent="-274320" eaLnBrk="1" fontAlgn="auto" hangingPunct="1">
              <a:lnSpc>
                <a:spcPct val="90000"/>
              </a:lnSpc>
              <a:spcAft>
                <a:spcPts val="0"/>
              </a:spcAft>
              <a:buFont typeface="Symbol" pitchFamily="18" charset="2"/>
              <a:buChar char=""/>
              <a:defRPr/>
            </a:pPr>
            <a:r>
              <a:rPr lang="en-US" dirty="0">
                <a:effectLst>
                  <a:outerShdw blurRad="38100" dist="38100" dir="2700000" algn="tl">
                    <a:srgbClr val="DDDDDD"/>
                  </a:outerShdw>
                </a:effectLst>
                <a:latin typeface="Comic Sans MS" charset="0"/>
              </a:rPr>
              <a:t>Assistance for Parents</a:t>
            </a:r>
          </a:p>
          <a:p>
            <a:pPr lvl="1" indent="-274320" eaLnBrk="1" fontAlgn="auto" hangingPunct="1">
              <a:lnSpc>
                <a:spcPct val="90000"/>
              </a:lnSpc>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Services from ABC</a:t>
            </a:r>
          </a:p>
          <a:p>
            <a:pPr lvl="1" indent="-274320" eaLnBrk="1" fontAlgn="auto" hangingPunct="1">
              <a:lnSpc>
                <a:spcPct val="90000"/>
              </a:lnSpc>
              <a:spcAft>
                <a:spcPts val="0"/>
              </a:spcAft>
              <a:buFont typeface="Symbol" pitchFamily="18" charset="2"/>
              <a:buChar char=""/>
              <a:defRPr/>
            </a:pPr>
            <a:r>
              <a:rPr lang="en-US" sz="2400" dirty="0">
                <a:effectLst>
                  <a:outerShdw blurRad="38100" dist="38100" dir="2700000" algn="tl">
                    <a:srgbClr val="DDDDDD"/>
                  </a:outerShdw>
                </a:effectLst>
                <a:latin typeface="Comic Sans MS" charset="0"/>
              </a:rPr>
              <a:t>Other resources</a:t>
            </a:r>
          </a:p>
          <a:p>
            <a:pPr lvl="1" indent="-274320" eaLnBrk="1" fontAlgn="auto" hangingPunct="1">
              <a:lnSpc>
                <a:spcPct val="90000"/>
              </a:lnSpc>
              <a:spcAft>
                <a:spcPts val="0"/>
              </a:spcAft>
              <a:buFont typeface="Symbol" pitchFamily="18" charset="2"/>
              <a:buChar char=""/>
              <a:defRPr/>
            </a:pPr>
            <a:endParaRPr lang="en-US" sz="3200" dirty="0">
              <a:effectLst>
                <a:outerShdw blurRad="38100" dist="38100" dir="2700000" algn="tl">
                  <a:srgbClr val="DDDDDD"/>
                </a:outerShdw>
              </a:effectLst>
              <a:latin typeface="Comic Sans MS" charset="0"/>
              <a:ea typeface="+mn-ea"/>
            </a:endParaRPr>
          </a:p>
        </p:txBody>
      </p:sp>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Introductions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38667" y="973667"/>
            <a:ext cx="8805333" cy="6096000"/>
          </a:xfrm>
        </p:spPr>
        <p:txBody>
          <a:bodyPr rtlCol="0">
            <a:normAutofit fontScale="77500" lnSpcReduction="20000"/>
          </a:bodyPr>
          <a:lstStyle/>
          <a:p>
            <a:pPr marL="274320" indent="-274320" eaLnBrk="1" fontAlgn="auto" hangingPunct="1">
              <a:spcAft>
                <a:spcPts val="0"/>
              </a:spcAft>
              <a:buFont typeface="Monotype Sorts" charset="0"/>
              <a:buNone/>
              <a:defRPr/>
            </a:pPr>
            <a:r>
              <a:rPr lang="en-US" b="1" dirty="0" smtClean="0">
                <a:solidFill>
                  <a:schemeClr val="accent2"/>
                </a:solidFill>
                <a:latin typeface="Comic Sans MS" charset="0"/>
                <a:ea typeface="+mn-ea"/>
                <a:cs typeface="+mn-cs"/>
              </a:rPr>
              <a:t>     </a:t>
            </a:r>
            <a:r>
              <a:rPr lang="en-US" sz="3100" b="1" dirty="0" smtClean="0">
                <a:solidFill>
                  <a:schemeClr val="accent2"/>
                </a:solidFill>
                <a:latin typeface="Comic Sans MS" charset="0"/>
                <a:ea typeface="+mn-ea"/>
                <a:cs typeface="+mn-cs"/>
              </a:rPr>
              <a:t>     </a:t>
            </a:r>
            <a:r>
              <a:rPr lang="en-US" sz="3100" b="1" u="sng" dirty="0" smtClean="0">
                <a:solidFill>
                  <a:srgbClr val="FF0000"/>
                </a:solidFill>
                <a:latin typeface="Comic Sans MS" charset="0"/>
                <a:ea typeface="+mn-ea"/>
                <a:cs typeface="+mn-cs"/>
              </a:rPr>
              <a:t>A</a:t>
            </a:r>
            <a:r>
              <a:rPr lang="en-US" sz="3100" b="1" dirty="0" smtClean="0">
                <a:solidFill>
                  <a:srgbClr val="FF0000"/>
                </a:solidFill>
                <a:latin typeface="Comic Sans MS" charset="0"/>
                <a:ea typeface="+mn-ea"/>
                <a:cs typeface="+mn-cs"/>
              </a:rPr>
              <a:t>                      </a:t>
            </a:r>
            <a:r>
              <a:rPr lang="en-US" sz="3100" b="1" u="sng" dirty="0" smtClean="0">
                <a:solidFill>
                  <a:srgbClr val="FF0000"/>
                </a:solidFill>
                <a:latin typeface="Comic Sans MS" charset="0"/>
                <a:ea typeface="+mn-ea"/>
                <a:cs typeface="+mn-cs"/>
              </a:rPr>
              <a:t>B</a:t>
            </a:r>
            <a:r>
              <a:rPr lang="en-US" sz="3100" b="1" dirty="0" smtClean="0">
                <a:solidFill>
                  <a:srgbClr val="FF0000"/>
                </a:solidFill>
                <a:latin typeface="Comic Sans MS" charset="0"/>
                <a:ea typeface="+mn-ea"/>
                <a:cs typeface="+mn-cs"/>
              </a:rPr>
              <a:t>                    </a:t>
            </a:r>
            <a:r>
              <a:rPr lang="en-US" sz="3100" b="1" u="sng" dirty="0" smtClean="0">
                <a:solidFill>
                  <a:srgbClr val="FF0000"/>
                </a:solidFill>
                <a:latin typeface="Comic Sans MS" charset="0"/>
                <a:ea typeface="+mn-ea"/>
                <a:cs typeface="+mn-cs"/>
              </a:rPr>
              <a:t>C</a:t>
            </a:r>
            <a:endParaRPr lang="en-US" sz="3100" b="1" dirty="0">
              <a:solidFill>
                <a:srgbClr val="FF0000"/>
              </a:solidFill>
              <a:latin typeface="Comic Sans MS" charset="0"/>
              <a:ea typeface="+mn-ea"/>
              <a:cs typeface="+mn-cs"/>
            </a:endParaRPr>
          </a:p>
          <a:p>
            <a:pPr marL="274320" indent="-274320" eaLnBrk="1" fontAlgn="auto" hangingPunct="1">
              <a:spcAft>
                <a:spcPts val="0"/>
              </a:spcAft>
              <a:buFont typeface="Monotype Sorts" charset="0"/>
              <a:buNone/>
              <a:defRPr/>
            </a:pPr>
            <a:endParaRPr lang="en-US" sz="2000" b="1" dirty="0" smtClean="0">
              <a:latin typeface="Comic Sans MS" charset="0"/>
              <a:ea typeface="+mn-ea"/>
              <a:cs typeface="+mn-cs"/>
            </a:endParaRPr>
          </a:p>
          <a:p>
            <a:pPr marL="274320" indent="-274320" eaLnBrk="1" fontAlgn="auto" hangingPunct="1">
              <a:spcAft>
                <a:spcPts val="0"/>
              </a:spcAft>
              <a:buFont typeface="Monotype Sorts" charset="0"/>
              <a:buNone/>
              <a:defRPr/>
            </a:pPr>
            <a:r>
              <a:rPr lang="en-US" sz="3100" b="1" dirty="0" smtClean="0">
                <a:solidFill>
                  <a:srgbClr val="008000"/>
                </a:solidFill>
                <a:latin typeface="Comic Sans MS" charset="0"/>
                <a:ea typeface="+mn-ea"/>
                <a:cs typeface="+mn-cs"/>
              </a:rPr>
              <a:t>Setting the Stage        </a:t>
            </a:r>
            <a:endParaRPr lang="en-US" sz="3100" b="1" dirty="0">
              <a:solidFill>
                <a:srgbClr val="008000"/>
              </a:solidFill>
              <a:latin typeface="Comic Sans MS" charset="0"/>
              <a:ea typeface="+mn-ea"/>
              <a:cs typeface="+mn-cs"/>
            </a:endParaRPr>
          </a:p>
          <a:p>
            <a:pPr marL="274320" indent="-274320" eaLnBrk="1" fontAlgn="auto" hangingPunct="1">
              <a:spcAft>
                <a:spcPts val="0"/>
              </a:spcAft>
              <a:buFont typeface="Monotype Sorts" charset="0"/>
              <a:buNone/>
              <a:defRPr/>
            </a:pPr>
            <a:endParaRPr lang="en-US" sz="1000" b="1" dirty="0" smtClean="0">
              <a:latin typeface="Comic Sans MS" charset="0"/>
              <a:ea typeface="+mn-ea"/>
              <a:cs typeface="+mn-cs"/>
            </a:endParaRPr>
          </a:p>
          <a:p>
            <a:pPr marL="274320" indent="-274320" eaLnBrk="1" fontAlgn="auto" hangingPunct="1">
              <a:spcAft>
                <a:spcPts val="0"/>
              </a:spcAft>
              <a:buFont typeface="Monotype Sorts" charset="0"/>
              <a:buNone/>
              <a:defRPr/>
            </a:pPr>
            <a:r>
              <a:rPr lang="en-US" b="1" dirty="0" smtClean="0">
                <a:latin typeface="Comic Sans MS" charset="0"/>
                <a:ea typeface="+mn-ea"/>
                <a:cs typeface="+mn-cs"/>
              </a:rPr>
              <a:t>Where</a:t>
            </a:r>
            <a:r>
              <a:rPr lang="en-US" dirty="0" smtClean="0">
                <a:latin typeface="Comic Sans MS" charset="0"/>
                <a:ea typeface="+mn-ea"/>
                <a:cs typeface="+mn-cs"/>
              </a:rPr>
              <a:t>                                      T.A. - Small </a:t>
            </a:r>
            <a:r>
              <a:rPr lang="en-US" dirty="0">
                <a:latin typeface="Comic Sans MS" charset="0"/>
                <a:ea typeface="+mn-ea"/>
                <a:cs typeface="+mn-cs"/>
              </a:rPr>
              <a:t>Steps               </a:t>
            </a:r>
            <a:r>
              <a:rPr lang="en-US" dirty="0" smtClean="0">
                <a:latin typeface="Comic Sans MS" charset="0"/>
                <a:ea typeface="+mn-ea"/>
                <a:cs typeface="+mn-cs"/>
              </a:rPr>
              <a:t>  Next </a:t>
            </a:r>
            <a:r>
              <a:rPr lang="en-US" dirty="0">
                <a:latin typeface="Comic Sans MS" charset="0"/>
                <a:ea typeface="+mn-ea"/>
                <a:cs typeface="+mn-cs"/>
              </a:rPr>
              <a:t>week</a:t>
            </a:r>
          </a:p>
          <a:p>
            <a:pPr marL="274320" indent="-274320" eaLnBrk="1" fontAlgn="auto" hangingPunct="1">
              <a:spcAft>
                <a:spcPts val="0"/>
              </a:spcAft>
              <a:buFont typeface="Monotype Sorts" charset="0"/>
              <a:buNone/>
              <a:defRPr/>
            </a:pPr>
            <a:r>
              <a:rPr lang="en-US" dirty="0">
                <a:latin typeface="Comic Sans MS" charset="0"/>
                <a:ea typeface="+mn-ea"/>
                <a:cs typeface="+mn-cs"/>
              </a:rPr>
              <a:t>	</a:t>
            </a:r>
            <a:r>
              <a:rPr lang="en-US" dirty="0" err="1" smtClean="0">
                <a:latin typeface="Comic Sans MS" charset="0"/>
                <a:ea typeface="+mn-ea"/>
                <a:cs typeface="+mn-cs"/>
              </a:rPr>
              <a:t>cosistent</a:t>
            </a:r>
            <a:r>
              <a:rPr lang="en-US" dirty="0" smtClean="0">
                <a:latin typeface="Comic Sans MS" charset="0"/>
                <a:ea typeface="+mn-ea"/>
                <a:cs typeface="+mn-cs"/>
              </a:rPr>
              <a:t> </a:t>
            </a:r>
            <a:r>
              <a:rPr lang="en-US" dirty="0">
                <a:latin typeface="Comic Sans MS" charset="0"/>
                <a:ea typeface="+mn-ea"/>
                <a:cs typeface="+mn-cs"/>
              </a:rPr>
              <a:t>place </a:t>
            </a:r>
          </a:p>
          <a:p>
            <a:pPr marL="274320" indent="-274320" eaLnBrk="1" fontAlgn="auto" hangingPunct="1">
              <a:spcAft>
                <a:spcPts val="0"/>
              </a:spcAft>
              <a:buFont typeface="Monotype Sorts" charset="0"/>
              <a:buNone/>
              <a:defRPr/>
            </a:pPr>
            <a:r>
              <a:rPr lang="en-US" dirty="0">
                <a:latin typeface="Comic Sans MS" charset="0"/>
                <a:ea typeface="+mn-ea"/>
                <a:cs typeface="+mn-cs"/>
              </a:rPr>
              <a:t>	away from distractions</a:t>
            </a:r>
          </a:p>
          <a:p>
            <a:pPr marL="274320" indent="-274320" eaLnBrk="1" fontAlgn="auto" hangingPunct="1">
              <a:spcAft>
                <a:spcPts val="0"/>
              </a:spcAft>
              <a:buFont typeface="Monotype Sorts" charset="0"/>
              <a:buNone/>
              <a:defRPr/>
            </a:pPr>
            <a:r>
              <a:rPr lang="en-US" b="1" dirty="0">
                <a:latin typeface="Comic Sans MS" charset="0"/>
                <a:ea typeface="+mn-ea"/>
                <a:cs typeface="+mn-cs"/>
              </a:rPr>
              <a:t>When</a:t>
            </a:r>
            <a:endParaRPr lang="en-US" dirty="0">
              <a:latin typeface="Comic Sans MS" charset="0"/>
              <a:ea typeface="+mn-ea"/>
              <a:cs typeface="+mn-cs"/>
            </a:endParaRPr>
          </a:p>
          <a:p>
            <a:pPr marL="274320" indent="-274320" eaLnBrk="1" fontAlgn="auto" hangingPunct="1">
              <a:spcAft>
                <a:spcPts val="0"/>
              </a:spcAft>
              <a:buFont typeface="Monotype Sorts" charset="0"/>
              <a:buNone/>
              <a:defRPr/>
            </a:pPr>
            <a:r>
              <a:rPr lang="en-US" b="1" dirty="0">
                <a:latin typeface="Comic Sans MS" charset="0"/>
                <a:ea typeface="+mn-ea"/>
                <a:cs typeface="+mn-cs"/>
              </a:rPr>
              <a:t>	</a:t>
            </a:r>
            <a:r>
              <a:rPr lang="en-US" dirty="0">
                <a:latin typeface="Comic Sans MS" charset="0"/>
                <a:ea typeface="+mn-ea"/>
                <a:cs typeface="+mn-cs"/>
              </a:rPr>
              <a:t>short (5 - 10 min) sessions</a:t>
            </a:r>
          </a:p>
          <a:p>
            <a:pPr marL="274320" indent="-274320" eaLnBrk="1" fontAlgn="auto" hangingPunct="1">
              <a:spcAft>
                <a:spcPts val="0"/>
              </a:spcAft>
              <a:buFont typeface="Monotype Sorts" charset="0"/>
              <a:buNone/>
              <a:defRPr/>
            </a:pPr>
            <a:r>
              <a:rPr lang="en-US" dirty="0">
                <a:latin typeface="Comic Sans MS" charset="0"/>
                <a:ea typeface="+mn-ea"/>
                <a:cs typeface="+mn-cs"/>
              </a:rPr>
              <a:t>	Consistent time every day</a:t>
            </a:r>
          </a:p>
          <a:p>
            <a:pPr marL="274320" indent="-274320" eaLnBrk="1" fontAlgn="auto" hangingPunct="1">
              <a:spcAft>
                <a:spcPts val="0"/>
              </a:spcAft>
              <a:buFont typeface="Monotype Sorts" charset="0"/>
              <a:buNone/>
              <a:defRPr/>
            </a:pPr>
            <a:r>
              <a:rPr lang="en-US" dirty="0">
                <a:latin typeface="Comic Sans MS" charset="0"/>
                <a:ea typeface="+mn-ea"/>
                <a:cs typeface="+mn-cs"/>
              </a:rPr>
              <a:t>	time when parent is not busy</a:t>
            </a:r>
            <a:endParaRPr lang="en-US" b="1" dirty="0">
              <a:latin typeface="Comic Sans MS" charset="0"/>
              <a:ea typeface="+mn-ea"/>
              <a:cs typeface="+mn-cs"/>
            </a:endParaRPr>
          </a:p>
          <a:p>
            <a:pPr marL="274320" indent="-274320" eaLnBrk="1" fontAlgn="auto" hangingPunct="1">
              <a:spcAft>
                <a:spcPts val="0"/>
              </a:spcAft>
              <a:buFont typeface="Monotype Sorts" charset="0"/>
              <a:buNone/>
              <a:defRPr/>
            </a:pPr>
            <a:r>
              <a:rPr lang="en-US" b="1" dirty="0">
                <a:latin typeface="Comic Sans MS" charset="0"/>
                <a:ea typeface="+mn-ea"/>
                <a:cs typeface="+mn-cs"/>
              </a:rPr>
              <a:t>With </a:t>
            </a:r>
            <a:r>
              <a:rPr lang="en-US" b="1" dirty="0" smtClean="0">
                <a:latin typeface="Comic Sans MS" charset="0"/>
                <a:ea typeface="+mn-ea"/>
                <a:cs typeface="+mn-cs"/>
              </a:rPr>
              <a:t>what     </a:t>
            </a:r>
            <a:endParaRPr lang="en-US" dirty="0">
              <a:latin typeface="Comic Sans MS" charset="0"/>
              <a:ea typeface="+mn-ea"/>
              <a:cs typeface="+mn-cs"/>
            </a:endParaRPr>
          </a:p>
          <a:p>
            <a:pPr marL="274320" indent="-274320" eaLnBrk="1" fontAlgn="auto" hangingPunct="1">
              <a:spcAft>
                <a:spcPts val="0"/>
              </a:spcAft>
              <a:buFont typeface="Monotype Sorts" charset="0"/>
              <a:buNone/>
              <a:defRPr/>
            </a:pPr>
            <a:r>
              <a:rPr lang="en-US" dirty="0">
                <a:latin typeface="Comic Sans MS" charset="0"/>
                <a:ea typeface="+mn-ea"/>
                <a:cs typeface="+mn-cs"/>
              </a:rPr>
              <a:t>	choose appropriate materials</a:t>
            </a:r>
          </a:p>
          <a:p>
            <a:pPr marL="274320" indent="-274320" eaLnBrk="1" fontAlgn="auto" hangingPunct="1">
              <a:spcAft>
                <a:spcPts val="0"/>
              </a:spcAft>
              <a:buFont typeface="Monotype Sorts" charset="0"/>
              <a:buNone/>
              <a:defRPr/>
            </a:pPr>
            <a:r>
              <a:rPr lang="en-US" dirty="0">
                <a:latin typeface="Comic Sans MS" charset="0"/>
                <a:ea typeface="+mn-ea"/>
                <a:cs typeface="+mn-cs"/>
              </a:rPr>
              <a:t>	manage materials</a:t>
            </a:r>
          </a:p>
          <a:p>
            <a:pPr marL="274320" indent="-274320" eaLnBrk="1" fontAlgn="auto" hangingPunct="1">
              <a:spcAft>
                <a:spcPts val="0"/>
              </a:spcAft>
              <a:buFont typeface="Monotype Sorts" charset="0"/>
              <a:buNone/>
              <a:defRPr/>
            </a:pPr>
            <a:r>
              <a:rPr lang="en-US" dirty="0">
                <a:latin typeface="Comic Sans MS" charset="0"/>
                <a:ea typeface="+mn-ea"/>
                <a:cs typeface="+mn-cs"/>
              </a:rPr>
              <a:t>	have materials ready</a:t>
            </a:r>
          </a:p>
          <a:p>
            <a:pPr marL="274320" indent="-274320" eaLnBrk="1" fontAlgn="auto" hangingPunct="1">
              <a:spcAft>
                <a:spcPts val="0"/>
              </a:spcAft>
              <a:buFont typeface="Monotype Sorts" charset="0"/>
              <a:buNone/>
              <a:defRPr/>
            </a:pPr>
            <a:r>
              <a:rPr lang="en-US" b="1" dirty="0">
                <a:latin typeface="Comic Sans MS" charset="0"/>
                <a:ea typeface="+mn-ea"/>
                <a:cs typeface="+mn-cs"/>
              </a:rPr>
              <a:t>How</a:t>
            </a:r>
            <a:endParaRPr lang="en-US" dirty="0">
              <a:latin typeface="Comic Sans MS" charset="0"/>
              <a:ea typeface="+mn-ea"/>
              <a:cs typeface="+mn-cs"/>
            </a:endParaRPr>
          </a:p>
          <a:p>
            <a:pPr marL="274320" indent="-274320" eaLnBrk="1" fontAlgn="auto" hangingPunct="1">
              <a:spcAft>
                <a:spcPts val="0"/>
              </a:spcAft>
              <a:buFont typeface="Monotype Sorts" charset="0"/>
              <a:buNone/>
              <a:defRPr/>
            </a:pPr>
            <a:r>
              <a:rPr lang="en-US" dirty="0">
                <a:latin typeface="Comic Sans MS" charset="0"/>
                <a:ea typeface="+mn-ea"/>
                <a:cs typeface="+mn-cs"/>
              </a:rPr>
              <a:t>	Task Analysis</a:t>
            </a:r>
          </a:p>
          <a:p>
            <a:pPr marL="274320" indent="-274320" eaLnBrk="1" fontAlgn="auto" hangingPunct="1">
              <a:spcAft>
                <a:spcPts val="0"/>
              </a:spcAft>
              <a:buFont typeface="Monotype Sorts" charset="0"/>
              <a:buNone/>
              <a:defRPr/>
            </a:pPr>
            <a:r>
              <a:rPr lang="en-US" dirty="0">
                <a:latin typeface="Comic Sans MS" charset="0"/>
                <a:ea typeface="+mn-ea"/>
                <a:cs typeface="+mn-cs"/>
              </a:rPr>
              <a:t>	tell, show, guide</a:t>
            </a:r>
          </a:p>
          <a:p>
            <a:pPr marL="274320" indent="-274320" eaLnBrk="1" fontAlgn="auto" hangingPunct="1">
              <a:spcAft>
                <a:spcPts val="0"/>
              </a:spcAft>
              <a:buFont typeface="Monotype Sorts" charset="0"/>
              <a:buNone/>
              <a:defRPr/>
            </a:pPr>
            <a:r>
              <a:rPr lang="en-US" dirty="0">
                <a:latin typeface="Comic Sans MS" charset="0"/>
                <a:ea typeface="+mn-ea"/>
                <a:cs typeface="+mn-cs"/>
              </a:rPr>
              <a:t>	clear simple directions (2 - 3 words)</a:t>
            </a:r>
          </a:p>
          <a:p>
            <a:pPr marL="274320" indent="-274320" eaLnBrk="1" fontAlgn="auto" hangingPunct="1">
              <a:spcAft>
                <a:spcPts val="0"/>
              </a:spcAft>
              <a:buFont typeface="Monotype Sorts" charset="0"/>
              <a:buNone/>
              <a:defRPr/>
            </a:pPr>
            <a:r>
              <a:rPr lang="en-US" dirty="0">
                <a:latin typeface="Comic Sans MS" charset="0"/>
                <a:ea typeface="+mn-ea"/>
                <a:cs typeface="+mn-cs"/>
              </a:rPr>
              <a:t>	end on success</a:t>
            </a:r>
          </a:p>
          <a:p>
            <a:pPr marL="274320" indent="-274320" eaLnBrk="1" fontAlgn="auto" hangingPunct="1">
              <a:spcAft>
                <a:spcPts val="0"/>
              </a:spcAft>
              <a:buFont typeface="Monotype Sorts" charset="0"/>
              <a:buNone/>
              <a:defRPr/>
            </a:pPr>
            <a:r>
              <a:rPr lang="en-US" sz="1600" dirty="0">
                <a:latin typeface="Comic Sans MS" charset="0"/>
                <a:ea typeface="+mn-ea"/>
                <a:cs typeface="+mn-cs"/>
              </a:rPr>
              <a:t>	</a:t>
            </a:r>
            <a:endParaRPr lang="en-US" b="1" dirty="0">
              <a:latin typeface="Comic Sans MS" charset="0"/>
              <a:ea typeface="+mn-ea"/>
              <a:cs typeface="+mn-cs"/>
            </a:endParaRPr>
          </a:p>
        </p:txBody>
      </p:sp>
      <p:sp>
        <p:nvSpPr>
          <p:cNvPr id="37890" name="Rectangle 2"/>
          <p:cNvSpPr>
            <a:spLocks noGrp="1" noChangeArrowheads="1"/>
          </p:cNvSpPr>
          <p:nvPr>
            <p:ph type="title"/>
          </p:nvPr>
        </p:nvSpPr>
        <p:spPr>
          <a:xfrm>
            <a:off x="838200" y="317500"/>
            <a:ext cx="7772400" cy="495300"/>
          </a:xfrm>
        </p:spPr>
        <p:txBody>
          <a:bodyPr rtlCol="0">
            <a:normAutofit fontScale="90000"/>
          </a:bodyPr>
          <a:lstStyle/>
          <a:p>
            <a:pPr eaLnBrk="1" fontAlgn="auto" hangingPunct="1">
              <a:spcAft>
                <a:spcPts val="0"/>
              </a:spcAft>
              <a:defRPr/>
            </a:pPr>
            <a:r>
              <a:rPr lang="en-US" b="1" u="sng" dirty="0">
                <a:effectLst>
                  <a:outerShdw blurRad="38100" dist="38100" dir="2700000" algn="tl">
                    <a:srgbClr val="DDDDDD"/>
                  </a:outerShdw>
                </a:effectLst>
                <a:latin typeface="Comic Sans MS" charset="0"/>
                <a:ea typeface="+mj-ea"/>
                <a:cs typeface="+mj-cs"/>
              </a:rPr>
              <a:t>The </a:t>
            </a:r>
            <a:r>
              <a:rPr lang="en-US" b="1" u="sng" dirty="0" smtClean="0">
                <a:effectLst>
                  <a:outerShdw blurRad="38100" dist="38100" dir="2700000" algn="tl">
                    <a:srgbClr val="DDDDDD"/>
                  </a:outerShdw>
                </a:effectLst>
                <a:latin typeface="Comic Sans MS" charset="0"/>
                <a:ea typeface="+mj-ea"/>
                <a:cs typeface="+mj-cs"/>
              </a:rPr>
              <a:t>ABC</a:t>
            </a:r>
            <a:r>
              <a:rPr lang="en-US" b="1" u="sng" dirty="0" smtClean="0">
                <a:effectLst>
                  <a:outerShdw blurRad="38100" dist="38100" dir="2700000" algn="tl">
                    <a:srgbClr val="DDDDDD"/>
                  </a:outerShdw>
                </a:effectLst>
                <a:latin typeface="Arial"/>
              </a:rPr>
              <a:t>’</a:t>
            </a:r>
            <a:r>
              <a:rPr lang="en-US" b="1" u="sng" dirty="0" smtClean="0">
                <a:effectLst>
                  <a:outerShdw blurRad="38100" dist="38100" dir="2700000" algn="tl">
                    <a:srgbClr val="DDDDDD"/>
                  </a:outerShdw>
                </a:effectLst>
                <a:latin typeface="Comic Sans MS" charset="0"/>
                <a:ea typeface="+mj-ea"/>
                <a:cs typeface="+mj-cs"/>
              </a:rPr>
              <a:t>s </a:t>
            </a:r>
            <a:r>
              <a:rPr lang="en-US" b="1" u="sng" dirty="0">
                <a:effectLst>
                  <a:outerShdw blurRad="38100" dist="38100" dir="2700000" algn="tl">
                    <a:srgbClr val="DDDDDD"/>
                  </a:outerShdw>
                </a:effectLst>
                <a:latin typeface="Comic Sans MS" charset="0"/>
                <a:ea typeface="+mj-ea"/>
                <a:cs typeface="+mj-cs"/>
              </a:rPr>
              <a:t>Of Teaching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Comic Sans MS"/>
                <a:cs typeface="Comic Sans MS"/>
              </a:rPr>
              <a:t>Setting the Stage: Video – younger child</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8494604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Comic Sans MS"/>
                <a:cs typeface="Comic Sans MS"/>
              </a:rPr>
              <a:t>Setting the Stage: Video – older child</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770234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1600200"/>
            <a:ext cx="7772400" cy="1779588"/>
          </a:xfrm>
        </p:spPr>
        <p:txBody>
          <a:bodyPr rtlCol="0">
            <a:normAutofit fontScale="90000"/>
          </a:bodyPr>
          <a:lstStyle/>
          <a:p>
            <a:pPr eaLnBrk="1" fontAlgn="auto" hangingPunct="1">
              <a:spcAft>
                <a:spcPts val="0"/>
              </a:spcAft>
              <a:defRPr/>
            </a:pPr>
            <a:r>
              <a:rPr lang="en-US" b="1">
                <a:solidFill>
                  <a:srgbClr val="FF3300"/>
                </a:solidFill>
                <a:effectLst>
                  <a:outerShdw blurRad="38100" dist="38100" dir="2700000" algn="tl">
                    <a:srgbClr val="DDDDDD"/>
                  </a:outerShdw>
                </a:effectLst>
                <a:latin typeface="Comic Sans MS" charset="0"/>
                <a:ea typeface="+mj-ea"/>
                <a:cs typeface="+mj-cs"/>
              </a:rPr>
              <a:t>Video Demonstration of Backward and Forward Chaining</a:t>
            </a:r>
            <a:endParaRPr lang="en-US" b="1" u="sng">
              <a:effectLst>
                <a:outerShdw blurRad="38100" dist="38100" dir="2700000" algn="tl">
                  <a:srgbClr val="DDDDDD"/>
                </a:outerShdw>
              </a:effectLst>
              <a:latin typeface="Comic Sans MS" charset="0"/>
              <a:ea typeface="+mj-ea"/>
              <a:cs typeface="+mj-cs"/>
            </a:endParaRPr>
          </a:p>
        </p:txBody>
      </p:sp>
      <p:sp>
        <p:nvSpPr>
          <p:cNvPr id="39939" name="Rectangle 3"/>
          <p:cNvSpPr>
            <a:spLocks noGrp="1" noChangeArrowheads="1"/>
          </p:cNvSpPr>
          <p:nvPr>
            <p:ph type="subTitle" idx="1"/>
          </p:nvPr>
        </p:nvSpPr>
        <p:spPr>
          <a:xfrm>
            <a:off x="1447800" y="4038600"/>
            <a:ext cx="6400800" cy="1473200"/>
          </a:xfrm>
        </p:spPr>
        <p:txBody>
          <a:bodyPr rtlCol="0"/>
          <a:lstStyle/>
          <a:p>
            <a:pPr eaLnBrk="1" fontAlgn="auto" hangingPunct="1">
              <a:spcAft>
                <a:spcPts val="0"/>
              </a:spcAft>
              <a:buFont typeface="Symbol" pitchFamily="18" charset="2"/>
              <a:buNone/>
              <a:defRPr/>
            </a:pPr>
            <a:r>
              <a:rPr lang="en-US" sz="2400" dirty="0">
                <a:solidFill>
                  <a:srgbClr val="000090"/>
                </a:solidFill>
                <a:effectLst>
                  <a:outerShdw blurRad="38100" dist="38100" dir="2700000" algn="tl">
                    <a:srgbClr val="DDDDDD"/>
                  </a:outerShdw>
                </a:effectLst>
                <a:latin typeface="Comic Sans MS" charset="0"/>
                <a:ea typeface="+mn-ea"/>
                <a:cs typeface="+mn-cs"/>
              </a:rPr>
              <a:t>Compare the two types of chaining</a:t>
            </a:r>
          </a:p>
          <a:p>
            <a:pPr eaLnBrk="1" fontAlgn="auto" hangingPunct="1">
              <a:spcAft>
                <a:spcPts val="0"/>
              </a:spcAft>
              <a:buFont typeface="Symbol" pitchFamily="18" charset="2"/>
              <a:buNone/>
              <a:defRPr/>
            </a:pPr>
            <a:endParaRPr lang="en-US" sz="2400" dirty="0">
              <a:solidFill>
                <a:srgbClr val="000090"/>
              </a:solidFill>
              <a:effectLst>
                <a:outerShdw blurRad="38100" dist="38100" dir="2700000" algn="tl">
                  <a:srgbClr val="DDDDDD"/>
                </a:outerShdw>
              </a:effectLst>
              <a:latin typeface="Comic Sans MS" charset="0"/>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87867" y="1998133"/>
            <a:ext cx="8619066" cy="4859867"/>
          </a:xfrm>
        </p:spPr>
        <p:txBody>
          <a:bodyPr rtlCol="0">
            <a:normAutofit/>
          </a:bodyPr>
          <a:lstStyle/>
          <a:p>
            <a:pPr marL="0" indent="0" eaLnBrk="1" fontAlgn="auto" hangingPunct="1">
              <a:spcAft>
                <a:spcPts val="0"/>
              </a:spcAft>
              <a:buNone/>
              <a:defRPr/>
            </a:pPr>
            <a:r>
              <a:rPr lang="en-US" sz="3600" b="1" dirty="0">
                <a:solidFill>
                  <a:srgbClr val="FF0000"/>
                </a:solidFill>
                <a:latin typeface="Comic Sans MS" charset="0"/>
                <a:ea typeface="+mn-ea"/>
              </a:rPr>
              <a:t>Backward </a:t>
            </a:r>
            <a:r>
              <a:rPr lang="en-US" sz="3600" b="1" dirty="0" smtClean="0">
                <a:solidFill>
                  <a:srgbClr val="FF0000"/>
                </a:solidFill>
                <a:latin typeface="Comic Sans MS" charset="0"/>
                <a:ea typeface="+mn-ea"/>
              </a:rPr>
              <a:t>Chaining</a:t>
            </a:r>
          </a:p>
          <a:p>
            <a:pPr marL="0" indent="0" eaLnBrk="1" fontAlgn="auto" hangingPunct="1">
              <a:spcAft>
                <a:spcPts val="0"/>
              </a:spcAft>
              <a:buNone/>
              <a:defRPr/>
            </a:pPr>
            <a:endParaRPr lang="en-US" sz="2000" b="1" dirty="0">
              <a:solidFill>
                <a:srgbClr val="FF0000"/>
              </a:solidFill>
              <a:latin typeface="Comic Sans MS" charset="0"/>
              <a:ea typeface="+mn-ea"/>
            </a:endParaRPr>
          </a:p>
          <a:p>
            <a:pPr lvl="1" indent="-274320" eaLnBrk="1" fontAlgn="auto" hangingPunct="1">
              <a:spcAft>
                <a:spcPts val="0"/>
              </a:spcAft>
              <a:buFont typeface="Symbol" pitchFamily="18" charset="2"/>
              <a:buChar char=""/>
              <a:defRPr/>
            </a:pPr>
            <a:r>
              <a:rPr lang="en-US" sz="3000" dirty="0">
                <a:latin typeface="Comic Sans MS" charset="0"/>
                <a:ea typeface="+mn-ea"/>
              </a:rPr>
              <a:t>The child sees all the steps done in the same order each </a:t>
            </a:r>
            <a:r>
              <a:rPr lang="en-US" sz="3000" dirty="0" smtClean="0">
                <a:latin typeface="Comic Sans MS" charset="0"/>
                <a:ea typeface="+mn-ea"/>
              </a:rPr>
              <a:t>time</a:t>
            </a:r>
          </a:p>
          <a:p>
            <a:pPr lvl="1" indent="-274320" eaLnBrk="1" fontAlgn="auto" hangingPunct="1">
              <a:spcAft>
                <a:spcPts val="0"/>
              </a:spcAft>
              <a:buFont typeface="Symbol" pitchFamily="18" charset="2"/>
              <a:buChar char=""/>
              <a:defRPr/>
            </a:pPr>
            <a:r>
              <a:rPr lang="en-US" sz="3000" dirty="0" smtClean="0">
                <a:latin typeface="Comic Sans MS" charset="0"/>
              </a:rPr>
              <a:t>The child is required to do the last step only (teaching step) – partial task presentation</a:t>
            </a:r>
            <a:endParaRPr lang="en-US" sz="3000" dirty="0">
              <a:latin typeface="Comic Sans MS" charset="0"/>
              <a:ea typeface="+mn-ea"/>
            </a:endParaRPr>
          </a:p>
          <a:p>
            <a:pPr lvl="1" indent="-274320" eaLnBrk="1" fontAlgn="auto" hangingPunct="1">
              <a:spcAft>
                <a:spcPts val="0"/>
              </a:spcAft>
              <a:buFont typeface="Symbol" pitchFamily="18" charset="2"/>
              <a:buChar char=""/>
              <a:defRPr/>
            </a:pPr>
            <a:r>
              <a:rPr lang="en-US" sz="3000" dirty="0">
                <a:latin typeface="Comic Sans MS" charset="0"/>
                <a:ea typeface="+mn-ea"/>
              </a:rPr>
              <a:t>The child </a:t>
            </a:r>
            <a:r>
              <a:rPr lang="en-US" sz="3000" dirty="0" smtClean="0">
                <a:latin typeface="Comic Sans MS" charset="0"/>
                <a:ea typeface="+mn-ea"/>
              </a:rPr>
              <a:t>ends </a:t>
            </a:r>
            <a:r>
              <a:rPr lang="en-US" sz="3000" dirty="0">
                <a:latin typeface="Comic Sans MS" charset="0"/>
                <a:ea typeface="+mn-ea"/>
              </a:rPr>
              <a:t>with </a:t>
            </a:r>
            <a:r>
              <a:rPr lang="en-US" sz="3000" dirty="0" smtClean="0">
                <a:latin typeface="Comic Sans MS" charset="0"/>
                <a:ea typeface="+mn-ea"/>
              </a:rPr>
              <a:t>success</a:t>
            </a:r>
            <a:endParaRPr lang="en-US" sz="3000" dirty="0">
              <a:latin typeface="Comic Sans MS" charset="0"/>
              <a:ea typeface="+mn-ea"/>
            </a:endParaRPr>
          </a:p>
          <a:p>
            <a:pPr lvl="1" indent="-274320" eaLnBrk="1" fontAlgn="auto" hangingPunct="1">
              <a:spcAft>
                <a:spcPts val="0"/>
              </a:spcAft>
              <a:buFont typeface="Symbol" pitchFamily="18" charset="2"/>
              <a:buChar char=""/>
              <a:defRPr/>
            </a:pPr>
            <a:endParaRPr lang="en-US" sz="3000" dirty="0" smtClean="0">
              <a:latin typeface="Comic Sans MS" charset="0"/>
            </a:endParaRPr>
          </a:p>
          <a:p>
            <a:pPr lvl="1" indent="-274320" eaLnBrk="1" fontAlgn="auto" hangingPunct="1">
              <a:spcAft>
                <a:spcPts val="0"/>
              </a:spcAft>
              <a:buFont typeface="Symbol" pitchFamily="18" charset="2"/>
              <a:buChar char=""/>
              <a:defRPr/>
            </a:pPr>
            <a:endParaRPr lang="en-US" sz="3000" dirty="0">
              <a:latin typeface="Comic Sans MS" charset="0"/>
              <a:ea typeface="+mn-ea"/>
            </a:endParaRPr>
          </a:p>
          <a:p>
            <a:pPr lvl="1" indent="-274320" eaLnBrk="1" fontAlgn="auto" hangingPunct="1">
              <a:spcAft>
                <a:spcPts val="0"/>
              </a:spcAft>
              <a:buFont typeface="Symbol" pitchFamily="18" charset="2"/>
              <a:buChar char=""/>
              <a:defRPr/>
            </a:pPr>
            <a:endParaRPr lang="en-US" dirty="0">
              <a:latin typeface="Comic Sans MS" charset="0"/>
              <a:ea typeface="+mn-ea"/>
            </a:endParaRPr>
          </a:p>
        </p:txBody>
      </p:sp>
      <p:sp>
        <p:nvSpPr>
          <p:cNvPr id="38914" name="Rectangle 2"/>
          <p:cNvSpPr>
            <a:spLocks noGrp="1" noChangeArrowheads="1"/>
          </p:cNvSpPr>
          <p:nvPr>
            <p:ph type="title"/>
          </p:nvPr>
        </p:nvSpPr>
        <p:spPr>
          <a:xfrm>
            <a:off x="457200" y="371855"/>
            <a:ext cx="8229600" cy="1252728"/>
          </a:xfrm>
        </p:spPr>
        <p:txBody>
          <a:bodyPr rtlCol="0">
            <a:no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rPr>
              <a:t>More About </a:t>
            </a:r>
            <a:r>
              <a:rPr lang="en-US" b="1" dirty="0" smtClean="0">
                <a:effectLst>
                  <a:outerShdw blurRad="38100" dist="38100" dir="2700000" algn="tl">
                    <a:srgbClr val="DDDDDD"/>
                  </a:outerShdw>
                </a:effectLst>
                <a:latin typeface="Comic Sans MS" charset="0"/>
              </a:rPr>
              <a:t>Antecedents: Teaching </a:t>
            </a:r>
            <a:r>
              <a:rPr lang="en-US" b="1" dirty="0">
                <a:effectLst>
                  <a:outerShdw blurRad="38100" dist="38100" dir="2700000" algn="tl">
                    <a:srgbClr val="DDDDDD"/>
                  </a:outerShdw>
                </a:effectLst>
                <a:latin typeface="Comic Sans MS" charset="0"/>
              </a:rPr>
              <a:t>T</a:t>
            </a:r>
            <a:r>
              <a:rPr lang="en-US" b="1" dirty="0" smtClean="0">
                <a:effectLst>
                  <a:outerShdw blurRad="38100" dist="38100" dir="2700000" algn="tl">
                    <a:srgbClr val="DDDDDD"/>
                  </a:outerShdw>
                </a:effectLst>
                <a:latin typeface="Comic Sans MS" charset="0"/>
              </a:rPr>
              <a:t>echniques</a:t>
            </a:r>
            <a:endParaRPr lang="en-US" b="1" dirty="0">
              <a:effectLst>
                <a:outerShdw blurRad="38100" dist="38100" dir="2700000" algn="tl">
                  <a:srgbClr val="DDDDDD"/>
                </a:outerShdw>
              </a:effectLst>
              <a:latin typeface="Comic Sans MS"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38328"/>
            <a:ext cx="8534400" cy="1252728"/>
          </a:xfrm>
        </p:spPr>
        <p:txBody>
          <a:bodyPr>
            <a:normAutofit fontScale="90000"/>
          </a:bodyPr>
          <a:lstStyle/>
          <a:p>
            <a:r>
              <a:rPr lang="en-US" b="1" dirty="0" smtClean="0">
                <a:latin typeface="Comic Sans MS"/>
                <a:cs typeface="Comic Sans MS"/>
              </a:rPr>
              <a:t>Teaching Using a Backward Chain Video 1:  5 year old child</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0796445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82800"/>
            <a:ext cx="8229599" cy="4199467"/>
          </a:xfrm>
        </p:spPr>
        <p:txBody>
          <a:bodyPr>
            <a:normAutofit/>
          </a:bodyPr>
          <a:lstStyle/>
          <a:p>
            <a:pPr marL="0" indent="0">
              <a:buNone/>
              <a:defRPr/>
            </a:pPr>
            <a:r>
              <a:rPr lang="en-US" sz="3900" b="1" dirty="0">
                <a:solidFill>
                  <a:srgbClr val="FF0000"/>
                </a:solidFill>
                <a:latin typeface="Comic Sans MS" charset="0"/>
              </a:rPr>
              <a:t>Forward </a:t>
            </a:r>
            <a:r>
              <a:rPr lang="en-US" sz="3900" b="1" dirty="0" smtClean="0">
                <a:solidFill>
                  <a:srgbClr val="FF0000"/>
                </a:solidFill>
                <a:latin typeface="Comic Sans MS" charset="0"/>
              </a:rPr>
              <a:t>Chaining</a:t>
            </a:r>
          </a:p>
          <a:p>
            <a:pPr marL="0" indent="0">
              <a:buNone/>
              <a:defRPr/>
            </a:pPr>
            <a:endParaRPr lang="en-US" sz="2000" b="1" dirty="0">
              <a:solidFill>
                <a:srgbClr val="FF0000"/>
              </a:solidFill>
              <a:latin typeface="Comic Sans MS" charset="0"/>
            </a:endParaRPr>
          </a:p>
          <a:p>
            <a:pPr lvl="1">
              <a:defRPr/>
            </a:pPr>
            <a:r>
              <a:rPr lang="en-US" sz="3000" dirty="0">
                <a:latin typeface="Comic Sans MS" charset="0"/>
              </a:rPr>
              <a:t>The child is required to do the first step</a:t>
            </a:r>
          </a:p>
          <a:p>
            <a:pPr lvl="1">
              <a:defRPr/>
            </a:pPr>
            <a:r>
              <a:rPr lang="en-US" sz="3000" dirty="0">
                <a:latin typeface="Comic Sans MS" charset="0"/>
              </a:rPr>
              <a:t>Use when interruptions in the steps cannot occur – whole task presentation</a:t>
            </a:r>
          </a:p>
          <a:p>
            <a:pPr lvl="1">
              <a:defRPr/>
            </a:pPr>
            <a:r>
              <a:rPr lang="en-US" sz="3000" dirty="0">
                <a:latin typeface="Comic Sans MS" charset="0"/>
              </a:rPr>
              <a:t>Use when steps in the task are </a:t>
            </a:r>
            <a:r>
              <a:rPr lang="en-US" sz="3000" dirty="0" smtClean="0">
                <a:latin typeface="Comic Sans MS" charset="0"/>
              </a:rPr>
              <a:t>naturally rewarding</a:t>
            </a:r>
            <a:endParaRPr lang="en-US" dirty="0"/>
          </a:p>
        </p:txBody>
      </p:sp>
      <p:sp>
        <p:nvSpPr>
          <p:cNvPr id="3" name="Title 2"/>
          <p:cNvSpPr>
            <a:spLocks noGrp="1"/>
          </p:cNvSpPr>
          <p:nvPr>
            <p:ph type="title"/>
          </p:nvPr>
        </p:nvSpPr>
        <p:spPr>
          <a:xfrm>
            <a:off x="270933" y="338328"/>
            <a:ext cx="8415867" cy="1252728"/>
          </a:xfrm>
        </p:spPr>
        <p:txBody>
          <a:bodyPr>
            <a:normAutofit/>
          </a:bodyPr>
          <a:lstStyle/>
          <a:p>
            <a:r>
              <a:rPr lang="en-US" b="1" dirty="0" smtClean="0">
                <a:latin typeface="Comic Sans MS"/>
                <a:cs typeface="Comic Sans MS"/>
              </a:rPr>
              <a:t>Teaching Techniques Cont. . .</a:t>
            </a:r>
            <a:endParaRPr lang="en-US" b="1" dirty="0">
              <a:latin typeface="Comic Sans MS"/>
              <a:cs typeface="Comic Sans MS"/>
            </a:endParaRPr>
          </a:p>
        </p:txBody>
      </p:sp>
    </p:spTree>
    <p:extLst>
      <p:ext uri="{BB962C8B-B14F-4D97-AF65-F5344CB8AC3E}">
        <p14:creationId xmlns:p14="http://schemas.microsoft.com/office/powerpoint/2010/main" val="1803482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2195"/>
            <a:ext cx="8940800" cy="1252728"/>
          </a:xfrm>
        </p:spPr>
        <p:txBody>
          <a:bodyPr>
            <a:noAutofit/>
          </a:bodyPr>
          <a:lstStyle/>
          <a:p>
            <a:r>
              <a:rPr lang="en-US" sz="4000" b="1" dirty="0" smtClean="0">
                <a:latin typeface="Comic Sans MS"/>
                <a:cs typeface="Comic Sans MS"/>
              </a:rPr>
              <a:t>Teaching Using a Forward Chain</a:t>
            </a:r>
            <a:br>
              <a:rPr lang="en-US" sz="4000" b="1" dirty="0" smtClean="0">
                <a:latin typeface="Comic Sans MS"/>
                <a:cs typeface="Comic Sans MS"/>
              </a:rPr>
            </a:br>
            <a:r>
              <a:rPr lang="en-US" sz="4000" b="1" dirty="0" smtClean="0">
                <a:latin typeface="Comic Sans MS"/>
                <a:cs typeface="Comic Sans MS"/>
              </a:rPr>
              <a:t>Video 2:  3 year old child</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8265234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Comic Sans MS"/>
                <a:cs typeface="Comic Sans MS"/>
              </a:rPr>
              <a:t>Checking Schedule After </a:t>
            </a:r>
            <a:br>
              <a:rPr lang="en-US" b="1" dirty="0" smtClean="0">
                <a:latin typeface="Comic Sans MS"/>
                <a:cs typeface="Comic Sans MS"/>
              </a:rPr>
            </a:br>
            <a:r>
              <a:rPr lang="en-US" b="1" dirty="0" smtClean="0">
                <a:latin typeface="Comic Sans MS"/>
                <a:cs typeface="Comic Sans MS"/>
              </a:rPr>
              <a:t>Completing Chores – older child</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22562966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39700"/>
            <a:ext cx="7772400" cy="1104900"/>
          </a:xfrm>
        </p:spPr>
        <p:txBody>
          <a:bodyPr rtlCol="0">
            <a:normAutofit/>
          </a:bodyPr>
          <a:lstStyle/>
          <a:p>
            <a:pPr eaLnBrk="1" fontAlgn="auto" hangingPunct="1">
              <a:spcAft>
                <a:spcPts val="0"/>
              </a:spcAft>
              <a:defRPr/>
            </a:pPr>
            <a:r>
              <a:rPr lang="en-US" b="1">
                <a:effectLst>
                  <a:outerShdw blurRad="38100" dist="38100" dir="2700000" algn="tl">
                    <a:srgbClr val="DDDDDD"/>
                  </a:outerShdw>
                </a:effectLst>
                <a:latin typeface="Comic Sans MS" charset="0"/>
                <a:ea typeface="+mj-ea"/>
                <a:cs typeface="+mj-cs"/>
              </a:rPr>
              <a:t>Get Ready Skills</a:t>
            </a:r>
          </a:p>
        </p:txBody>
      </p:sp>
      <p:sp>
        <p:nvSpPr>
          <p:cNvPr id="41987" name="Rectangle 3"/>
          <p:cNvSpPr>
            <a:spLocks noGrp="1" noChangeArrowheads="1"/>
          </p:cNvSpPr>
          <p:nvPr>
            <p:ph type="body" sz="half" idx="1"/>
          </p:nvPr>
        </p:nvSpPr>
        <p:spPr>
          <a:xfrm>
            <a:off x="186267" y="1464733"/>
            <a:ext cx="5943600" cy="5223934"/>
          </a:xfrm>
        </p:spPr>
        <p:txBody>
          <a:bodyPr rtlCol="0">
            <a:noAutofit/>
          </a:bodyPr>
          <a:lstStyle/>
          <a:p>
            <a:pPr marL="274320" indent="-274320" eaLnBrk="1" fontAlgn="auto" hangingPunct="1">
              <a:spcAft>
                <a:spcPts val="0"/>
              </a:spcAft>
              <a:buFont typeface="Symbol" pitchFamily="18" charset="2"/>
              <a:buChar char=""/>
              <a:defRPr/>
            </a:pPr>
            <a:r>
              <a:rPr lang="en-US" sz="2800" b="1" dirty="0">
                <a:latin typeface="Comic Sans MS" charset="0"/>
              </a:rPr>
              <a:t>Basic </a:t>
            </a:r>
            <a:r>
              <a:rPr lang="en-US" sz="2800" b="1" dirty="0" smtClean="0">
                <a:latin typeface="Comic Sans MS" charset="0"/>
              </a:rPr>
              <a:t>“Get Ready” Skills</a:t>
            </a:r>
          </a:p>
          <a:p>
            <a:pPr marL="274320" indent="-274320" eaLnBrk="1" fontAlgn="auto" hangingPunct="1">
              <a:spcAft>
                <a:spcPts val="0"/>
              </a:spcAft>
              <a:buFont typeface="Symbol" pitchFamily="18" charset="2"/>
              <a:buChar char=""/>
              <a:defRPr/>
            </a:pPr>
            <a:endParaRPr lang="en-US" sz="1000" b="1" dirty="0">
              <a:latin typeface="Comic Sans MS" charset="0"/>
            </a:endParaRPr>
          </a:p>
          <a:p>
            <a:pPr lvl="1" indent="-274320" eaLnBrk="1" fontAlgn="auto" hangingPunct="1">
              <a:spcAft>
                <a:spcPts val="0"/>
              </a:spcAft>
              <a:buFont typeface="Symbol" pitchFamily="18" charset="2"/>
              <a:buChar char=""/>
              <a:defRPr/>
            </a:pPr>
            <a:r>
              <a:rPr lang="en-US" sz="2800" b="1" dirty="0">
                <a:latin typeface="Comic Sans MS" charset="0"/>
              </a:rPr>
              <a:t>Coming</a:t>
            </a:r>
            <a:r>
              <a:rPr lang="en-US" sz="2800" dirty="0">
                <a:latin typeface="Comic Sans MS" charset="0"/>
              </a:rPr>
              <a:t> to the teaching session</a:t>
            </a:r>
          </a:p>
          <a:p>
            <a:pPr lvl="1" indent="-274320" eaLnBrk="1" fontAlgn="auto" hangingPunct="1">
              <a:spcAft>
                <a:spcPts val="0"/>
              </a:spcAft>
              <a:buFont typeface="Symbol" pitchFamily="18" charset="2"/>
              <a:buChar char=""/>
              <a:defRPr/>
            </a:pPr>
            <a:r>
              <a:rPr lang="en-US" sz="2800" b="1" dirty="0">
                <a:latin typeface="Comic Sans MS" charset="0"/>
              </a:rPr>
              <a:t>Sitting</a:t>
            </a:r>
            <a:r>
              <a:rPr lang="en-US" sz="2800" dirty="0">
                <a:latin typeface="Comic Sans MS" charset="0"/>
              </a:rPr>
              <a:t> in the chair or on the floor</a:t>
            </a:r>
          </a:p>
          <a:p>
            <a:pPr lvl="1" indent="-274320" eaLnBrk="1" fontAlgn="auto" hangingPunct="1">
              <a:spcAft>
                <a:spcPts val="0"/>
              </a:spcAft>
              <a:buFont typeface="Symbol" pitchFamily="18" charset="2"/>
              <a:buChar char=""/>
              <a:defRPr/>
            </a:pPr>
            <a:r>
              <a:rPr lang="en-US" sz="2800" b="1" dirty="0">
                <a:latin typeface="Comic Sans MS" charset="0"/>
              </a:rPr>
              <a:t>Looking</a:t>
            </a:r>
            <a:r>
              <a:rPr lang="en-US" sz="2800" dirty="0">
                <a:latin typeface="Comic Sans MS" charset="0"/>
              </a:rPr>
              <a:t> at </a:t>
            </a:r>
            <a:r>
              <a:rPr lang="en-US" sz="2800" dirty="0" smtClean="0">
                <a:latin typeface="Comic Sans MS" charset="0"/>
              </a:rPr>
              <a:t>Mom/Dad and/or materials for the teaching session</a:t>
            </a:r>
            <a:endParaRPr lang="en-US" sz="2800" dirty="0">
              <a:latin typeface="Comic Sans MS" charset="0"/>
            </a:endParaRPr>
          </a:p>
          <a:p>
            <a:pPr lvl="1" indent="-274320" eaLnBrk="1" fontAlgn="auto" hangingPunct="1">
              <a:spcAft>
                <a:spcPts val="0"/>
              </a:spcAft>
              <a:buFont typeface="Symbol" pitchFamily="18" charset="2"/>
              <a:buChar char=""/>
              <a:defRPr/>
            </a:pPr>
            <a:r>
              <a:rPr lang="en-US" sz="2800" b="1" dirty="0">
                <a:latin typeface="Comic Sans MS" charset="0"/>
              </a:rPr>
              <a:t>Waiting</a:t>
            </a:r>
            <a:r>
              <a:rPr lang="en-US" sz="2800" dirty="0">
                <a:latin typeface="Comic Sans MS" charset="0"/>
              </a:rPr>
              <a:t> for </a:t>
            </a:r>
            <a:r>
              <a:rPr lang="en-US" sz="2800" dirty="0" smtClean="0">
                <a:latin typeface="Comic Sans MS" charset="0"/>
              </a:rPr>
              <a:t>instruction to do task</a:t>
            </a:r>
            <a:endParaRPr lang="en-US" sz="1600" dirty="0">
              <a:latin typeface="Comic Sans MS" charset="0"/>
            </a:endParaRPr>
          </a:p>
          <a:p>
            <a:pPr marL="0" indent="0" eaLnBrk="1" fontAlgn="auto" hangingPunct="1">
              <a:spcAft>
                <a:spcPts val="0"/>
              </a:spcAft>
              <a:buNone/>
              <a:defRPr/>
            </a:pPr>
            <a:r>
              <a:rPr lang="en-US" sz="2800" b="1" i="1" dirty="0" smtClean="0">
                <a:solidFill>
                  <a:srgbClr val="FF0000"/>
                </a:solidFill>
                <a:latin typeface="Comic Sans MS" charset="0"/>
              </a:rPr>
              <a:t>“Get Ready Skills” </a:t>
            </a:r>
            <a:r>
              <a:rPr lang="en-US" sz="2800" b="1" i="1" smtClean="0">
                <a:solidFill>
                  <a:srgbClr val="FF0000"/>
                </a:solidFill>
                <a:latin typeface="Comic Sans MS" charset="0"/>
              </a:rPr>
              <a:t>= Attending</a:t>
            </a:r>
            <a:endParaRPr lang="en-US" sz="2800" b="1" i="1" dirty="0">
              <a:solidFill>
                <a:srgbClr val="FF0000"/>
              </a:solidFill>
              <a:latin typeface="Comic Sans MS" charset="0"/>
            </a:endParaRPr>
          </a:p>
        </p:txBody>
      </p:sp>
      <p:graphicFrame>
        <p:nvGraphicFramePr>
          <p:cNvPr id="46083" name="Object 4"/>
          <p:cNvGraphicFramePr>
            <a:graphicFrameLocks noGrp="1" noChangeAspect="1"/>
          </p:cNvGraphicFramePr>
          <p:nvPr>
            <p:ph type="clipArt" sz="half" idx="2"/>
            <p:extLst>
              <p:ext uri="{D42A27DB-BD31-4B8C-83A1-F6EECF244321}">
                <p14:modId xmlns:p14="http://schemas.microsoft.com/office/powerpoint/2010/main" val="3374209741"/>
              </p:ext>
            </p:extLst>
          </p:nvPr>
        </p:nvGraphicFramePr>
        <p:xfrm>
          <a:off x="6129867" y="2675467"/>
          <a:ext cx="2726266" cy="2215092"/>
        </p:xfrm>
        <a:graphic>
          <a:graphicData uri="http://schemas.openxmlformats.org/presentationml/2006/ole">
            <mc:AlternateContent xmlns:mc="http://schemas.openxmlformats.org/markup-compatibility/2006">
              <mc:Choice xmlns:v="urn:schemas-microsoft-com:vml" Requires="v">
                <p:oleObj spid="_x0000_s33850" name="ClipArt" r:id="rId3" imgW="4268709" imgH="3468986" progId="MS_ClipArt_Gallery.2">
                  <p:embed/>
                </p:oleObj>
              </mc:Choice>
              <mc:Fallback>
                <p:oleObj name="ClipArt" r:id="rId3" imgW="4268709" imgH="3468986"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867" y="2675467"/>
                        <a:ext cx="2726266" cy="2215092"/>
                      </a:xfrm>
                      <a:prstGeom prst="rect">
                        <a:avLst/>
                      </a:prstGeom>
                      <a:noFill/>
                      <a:ln>
                        <a:noFill/>
                      </a:ln>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1524000"/>
            <a:ext cx="8686800" cy="4572000"/>
          </a:xfrm>
        </p:spPr>
        <p:txBody>
          <a:bodyPr rtlCol="0">
            <a:noAutofit/>
          </a:bodyPr>
          <a:lstStyle/>
          <a:p>
            <a:pPr marL="274320" indent="-274320" eaLnBrk="1" fontAlgn="auto" hangingPunct="1">
              <a:spcAft>
                <a:spcPts val="0"/>
              </a:spcAft>
              <a:buFont typeface="Symbol" pitchFamily="18" charset="2"/>
              <a:buChar char=""/>
              <a:defRPr/>
            </a:pPr>
            <a:r>
              <a:rPr lang="en-US" dirty="0">
                <a:ea typeface="+mn-ea"/>
                <a:cs typeface="+mn-cs"/>
              </a:rPr>
              <a:t>All parents have gone through a similar intake process</a:t>
            </a:r>
          </a:p>
          <a:p>
            <a:pPr marL="274320" indent="-274320" eaLnBrk="1" fontAlgn="auto" hangingPunct="1">
              <a:spcAft>
                <a:spcPts val="0"/>
              </a:spcAft>
              <a:buFont typeface="Symbol" pitchFamily="18" charset="2"/>
              <a:buChar char=""/>
              <a:defRPr/>
            </a:pPr>
            <a:r>
              <a:rPr lang="en-US" dirty="0">
                <a:ea typeface="+mn-ea"/>
                <a:cs typeface="+mn-cs"/>
              </a:rPr>
              <a:t>Please make every meeting to obtain maximum benefit of this class</a:t>
            </a:r>
          </a:p>
          <a:p>
            <a:pPr marL="274320" indent="-274320" eaLnBrk="1" fontAlgn="auto" hangingPunct="1">
              <a:spcAft>
                <a:spcPts val="0"/>
              </a:spcAft>
              <a:buFont typeface="Symbol" pitchFamily="18" charset="2"/>
              <a:buChar char=""/>
              <a:defRPr/>
            </a:pPr>
            <a:r>
              <a:rPr lang="en-US" dirty="0">
                <a:ea typeface="+mn-ea"/>
                <a:cs typeface="+mn-cs"/>
              </a:rPr>
              <a:t>Call each other for support</a:t>
            </a:r>
          </a:p>
          <a:p>
            <a:pPr marL="274320" indent="-274320" eaLnBrk="1" fontAlgn="auto" hangingPunct="1">
              <a:spcAft>
                <a:spcPts val="0"/>
              </a:spcAft>
              <a:buFont typeface="Symbol" pitchFamily="18" charset="2"/>
              <a:buChar char=""/>
              <a:defRPr/>
            </a:pPr>
            <a:r>
              <a:rPr lang="en-US" dirty="0">
                <a:ea typeface="+mn-ea"/>
                <a:cs typeface="+mn-cs"/>
              </a:rPr>
              <a:t>We will begin with the idea of one-objective teaching to ensure success</a:t>
            </a:r>
          </a:p>
          <a:p>
            <a:pPr marL="274320" indent="-274320" eaLnBrk="1" fontAlgn="auto" hangingPunct="1">
              <a:spcAft>
                <a:spcPts val="0"/>
              </a:spcAft>
              <a:buFont typeface="Symbol" pitchFamily="18" charset="2"/>
              <a:buChar char=""/>
              <a:defRPr/>
            </a:pPr>
            <a:r>
              <a:rPr lang="en-US" dirty="0">
                <a:ea typeface="+mn-ea"/>
                <a:cs typeface="+mn-cs"/>
              </a:rPr>
              <a:t>The success of this program depends on your participation as parents</a:t>
            </a:r>
          </a:p>
          <a:p>
            <a:pPr marL="274320" indent="-274320" eaLnBrk="1" fontAlgn="auto" hangingPunct="1">
              <a:spcAft>
                <a:spcPts val="0"/>
              </a:spcAft>
              <a:buFont typeface="Symbol" pitchFamily="18" charset="2"/>
              <a:buChar char=""/>
              <a:defRPr/>
            </a:pPr>
            <a:r>
              <a:rPr lang="en-US" dirty="0">
                <a:ea typeface="+mn-ea"/>
                <a:cs typeface="+mn-cs"/>
              </a:rPr>
              <a:t>Carefully read all of the chapters and complete all assignments</a:t>
            </a:r>
          </a:p>
          <a:p>
            <a:pPr marL="274320" indent="-274320" eaLnBrk="1" fontAlgn="auto" hangingPunct="1">
              <a:spcAft>
                <a:spcPts val="0"/>
              </a:spcAft>
              <a:buFont typeface="Symbol" pitchFamily="18" charset="2"/>
              <a:buChar char=""/>
              <a:defRPr/>
            </a:pPr>
            <a:r>
              <a:rPr lang="en-US" dirty="0">
                <a:ea typeface="+mn-ea"/>
                <a:cs typeface="+mn-cs"/>
              </a:rPr>
              <a:t>Remember that all children are different, and this class will emphasize the individualized programs</a:t>
            </a:r>
          </a:p>
          <a:p>
            <a:pPr marL="274320" indent="-274320" eaLnBrk="1" fontAlgn="auto" hangingPunct="1">
              <a:spcAft>
                <a:spcPts val="0"/>
              </a:spcAft>
              <a:buFont typeface="Symbol" pitchFamily="18" charset="2"/>
              <a:buChar char=""/>
              <a:defRPr/>
            </a:pPr>
            <a:r>
              <a:rPr lang="en-US" dirty="0">
                <a:ea typeface="+mn-ea"/>
                <a:cs typeface="+mn-cs"/>
              </a:rPr>
              <a:t>Questions regarding this class, instructors, meetings, materials</a:t>
            </a:r>
          </a:p>
          <a:p>
            <a:pPr marL="274320" indent="-274320" eaLnBrk="1" fontAlgn="auto" hangingPunct="1">
              <a:spcAft>
                <a:spcPts val="0"/>
              </a:spcAft>
              <a:buFont typeface="Symbol" pitchFamily="18" charset="2"/>
              <a:buChar char=""/>
              <a:defRPr/>
            </a:pPr>
            <a:endParaRPr lang="en-US" dirty="0">
              <a:ea typeface="+mn-ea"/>
              <a:cs typeface="+mn-cs"/>
            </a:endParaRPr>
          </a:p>
        </p:txBody>
      </p:sp>
      <p:sp>
        <p:nvSpPr>
          <p:cNvPr id="10242" name="Rectangle 2"/>
          <p:cNvSpPr>
            <a:spLocks noGrp="1" noChangeArrowheads="1"/>
          </p:cNvSpPr>
          <p:nvPr>
            <p:ph type="title"/>
          </p:nvPr>
        </p:nvSpPr>
        <p:spPr>
          <a:xfrm>
            <a:off x="381000" y="152400"/>
            <a:ext cx="8229600" cy="1252538"/>
          </a:xfrm>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omic Sans MS" charset="0"/>
                <a:ea typeface="+mj-ea"/>
                <a:cs typeface="+mj-cs"/>
              </a:rPr>
              <a:t>Overview</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a:bodyPr>
          <a:lstStyle/>
          <a:p>
            <a:pPr eaLnBrk="1" fontAlgn="auto" hangingPunct="1">
              <a:spcAft>
                <a:spcPts val="0"/>
              </a:spcAft>
              <a:defRPr/>
            </a:pPr>
            <a:r>
              <a:rPr lang="en-US" b="1">
                <a:effectLst>
                  <a:outerShdw blurRad="38100" dist="38100" dir="2700000" algn="tl">
                    <a:srgbClr val="DDDDDD"/>
                  </a:outerShdw>
                </a:effectLst>
                <a:latin typeface="Comic Sans MS" charset="0"/>
                <a:ea typeface="+mj-ea"/>
                <a:cs typeface="+mj-cs"/>
              </a:rPr>
              <a:t>Other Get Ready Skills</a:t>
            </a:r>
          </a:p>
        </p:txBody>
      </p:sp>
      <p:graphicFrame>
        <p:nvGraphicFramePr>
          <p:cNvPr id="47106" name="Object 3"/>
          <p:cNvGraphicFramePr>
            <a:graphicFrameLocks noGrp="1" noChangeAspect="1"/>
          </p:cNvGraphicFramePr>
          <p:nvPr>
            <p:ph type="clipArt" sz="half" idx="1"/>
          </p:nvPr>
        </p:nvGraphicFramePr>
        <p:xfrm>
          <a:off x="762000" y="2286000"/>
          <a:ext cx="2309813" cy="3176588"/>
        </p:xfrm>
        <a:graphic>
          <a:graphicData uri="http://schemas.openxmlformats.org/presentationml/2006/ole">
            <mc:AlternateContent xmlns:mc="http://schemas.openxmlformats.org/markup-compatibility/2006">
              <mc:Choice xmlns:v="urn:schemas-microsoft-com:vml" Requires="v">
                <p:oleObj spid="_x0000_s35898" name="ClipArt" r:id="rId3" imgW="2310233" imgH="3176167" progId="MS_ClipArt_Gallery.2">
                  <p:embed/>
                </p:oleObj>
              </mc:Choice>
              <mc:Fallback>
                <p:oleObj name="ClipArt" r:id="rId3" imgW="2310233" imgH="3176167"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23098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2" name="Rectangle 4"/>
          <p:cNvSpPr>
            <a:spLocks noGrp="1" noChangeArrowheads="1"/>
          </p:cNvSpPr>
          <p:nvPr>
            <p:ph type="body" sz="half" idx="2"/>
          </p:nvPr>
        </p:nvSpPr>
        <p:spPr>
          <a:xfrm>
            <a:off x="3708401" y="1752600"/>
            <a:ext cx="4902200" cy="4114800"/>
          </a:xfrm>
        </p:spPr>
        <p:txBody>
          <a:bodyPr rtlCol="0">
            <a:normAutofit fontScale="92500" lnSpcReduction="10000"/>
          </a:bodyPr>
          <a:lstStyle/>
          <a:p>
            <a:pPr marL="274320" indent="-274320" algn="ctr" eaLnBrk="1" fontAlgn="auto" hangingPunct="1">
              <a:lnSpc>
                <a:spcPct val="130000"/>
              </a:lnSpc>
              <a:spcAft>
                <a:spcPts val="0"/>
              </a:spcAft>
              <a:buFont typeface="Symbol" pitchFamily="18" charset="2"/>
              <a:buChar char=""/>
              <a:defRPr/>
            </a:pPr>
            <a:r>
              <a:rPr lang="en-US" sz="2800" b="1" dirty="0">
                <a:effectLst>
                  <a:outerShdw blurRad="38100" dist="38100" dir="2700000" algn="tl">
                    <a:srgbClr val="DDDDDD"/>
                  </a:outerShdw>
                </a:effectLst>
                <a:latin typeface="Comic Sans MS" charset="0"/>
                <a:ea typeface="+mn-ea"/>
                <a:cs typeface="+mn-cs"/>
              </a:rPr>
              <a:t>Nice </a:t>
            </a:r>
            <a:r>
              <a:rPr lang="en-US" sz="2800" b="1" dirty="0" smtClean="0">
                <a:effectLst>
                  <a:outerShdw blurRad="38100" dist="38100" dir="2700000" algn="tl">
                    <a:srgbClr val="DDDDDD"/>
                  </a:outerShdw>
                </a:effectLst>
                <a:latin typeface="Comic Sans MS" charset="0"/>
                <a:ea typeface="+mn-ea"/>
                <a:cs typeface="+mn-cs"/>
              </a:rPr>
              <a:t>hands</a:t>
            </a:r>
          </a:p>
          <a:p>
            <a:pPr marL="274320" indent="-274320" algn="ctr" eaLnBrk="1" fontAlgn="auto" hangingPunct="1">
              <a:lnSpc>
                <a:spcPct val="130000"/>
              </a:lnSpc>
              <a:spcAft>
                <a:spcPts val="0"/>
              </a:spcAft>
              <a:buFont typeface="Symbol" pitchFamily="18" charset="2"/>
              <a:buChar char=""/>
              <a:defRPr/>
            </a:pPr>
            <a:endParaRPr lang="en-US" sz="1400" b="1" dirty="0">
              <a:effectLst>
                <a:outerShdw blurRad="38100" dist="38100" dir="2700000" algn="tl">
                  <a:srgbClr val="DDDDDD"/>
                </a:outerShdw>
              </a:effectLst>
              <a:latin typeface="Comic Sans MS" charset="0"/>
              <a:ea typeface="+mn-ea"/>
              <a:cs typeface="+mn-cs"/>
            </a:endParaRPr>
          </a:p>
          <a:p>
            <a:pPr marL="274320" indent="-274320" algn="ctr" eaLnBrk="1" fontAlgn="auto" hangingPunct="1">
              <a:lnSpc>
                <a:spcPct val="130000"/>
              </a:lnSpc>
              <a:spcAft>
                <a:spcPts val="0"/>
              </a:spcAft>
              <a:buFont typeface="Symbol" pitchFamily="18" charset="2"/>
              <a:buChar char=""/>
              <a:defRPr/>
            </a:pPr>
            <a:r>
              <a:rPr lang="en-US" sz="2800" b="1" dirty="0" smtClean="0">
                <a:effectLst>
                  <a:outerShdw blurRad="38100" dist="38100" dir="2700000" algn="tl">
                    <a:srgbClr val="DDDDDD"/>
                  </a:outerShdw>
                </a:effectLst>
                <a:latin typeface="Comic Sans MS" charset="0"/>
                <a:ea typeface="+mn-ea"/>
                <a:cs typeface="+mn-cs"/>
              </a:rPr>
              <a:t>______________</a:t>
            </a:r>
            <a:endParaRPr lang="en-US" sz="2800" b="1" dirty="0">
              <a:effectLst>
                <a:outerShdw blurRad="38100" dist="38100" dir="2700000" algn="tl">
                  <a:srgbClr val="DDDDDD"/>
                </a:outerShdw>
              </a:effectLst>
              <a:latin typeface="Comic Sans MS" charset="0"/>
              <a:ea typeface="+mn-ea"/>
              <a:cs typeface="+mn-cs"/>
            </a:endParaRPr>
          </a:p>
          <a:p>
            <a:pPr marL="274320" indent="-274320" algn="ctr" eaLnBrk="1" fontAlgn="auto" hangingPunct="1">
              <a:lnSpc>
                <a:spcPct val="130000"/>
              </a:lnSpc>
              <a:spcAft>
                <a:spcPts val="0"/>
              </a:spcAft>
              <a:buFont typeface="Symbol" pitchFamily="18" charset="2"/>
              <a:buChar char=""/>
              <a:defRPr/>
            </a:pPr>
            <a:r>
              <a:rPr lang="en-US" sz="2800" b="1" dirty="0" smtClean="0">
                <a:effectLst>
                  <a:outerShdw blurRad="38100" dist="38100" dir="2700000" algn="tl">
                    <a:srgbClr val="DDDDDD"/>
                  </a:outerShdw>
                </a:effectLst>
                <a:latin typeface="Comic Sans MS" charset="0"/>
                <a:ea typeface="+mn-ea"/>
                <a:cs typeface="+mn-cs"/>
              </a:rPr>
              <a:t>______________</a:t>
            </a:r>
            <a:endParaRPr lang="en-US" sz="2800" b="1" dirty="0">
              <a:effectLst>
                <a:outerShdw blurRad="38100" dist="38100" dir="2700000" algn="tl">
                  <a:srgbClr val="DDDDDD"/>
                </a:outerShdw>
              </a:effectLst>
              <a:latin typeface="Comic Sans MS" charset="0"/>
              <a:ea typeface="+mn-ea"/>
              <a:cs typeface="+mn-cs"/>
            </a:endParaRPr>
          </a:p>
          <a:p>
            <a:pPr marL="274320" indent="-274320" algn="ctr" eaLnBrk="1" fontAlgn="auto" hangingPunct="1">
              <a:lnSpc>
                <a:spcPct val="130000"/>
              </a:lnSpc>
              <a:spcAft>
                <a:spcPts val="0"/>
              </a:spcAft>
              <a:buFont typeface="Symbol" pitchFamily="18" charset="2"/>
              <a:buChar char=""/>
              <a:defRPr/>
            </a:pPr>
            <a:r>
              <a:rPr lang="en-US" sz="2800" b="1" dirty="0" smtClean="0">
                <a:effectLst>
                  <a:outerShdw blurRad="38100" dist="38100" dir="2700000" algn="tl">
                    <a:srgbClr val="DDDDDD"/>
                  </a:outerShdw>
                </a:effectLst>
                <a:latin typeface="Comic Sans MS" charset="0"/>
                <a:ea typeface="+mn-ea"/>
                <a:cs typeface="+mn-cs"/>
              </a:rPr>
              <a:t>______________</a:t>
            </a:r>
          </a:p>
          <a:p>
            <a:pPr marL="274320" indent="-274320" algn="ctr" eaLnBrk="1" fontAlgn="auto" hangingPunct="1">
              <a:lnSpc>
                <a:spcPct val="130000"/>
              </a:lnSpc>
              <a:spcAft>
                <a:spcPts val="0"/>
              </a:spcAft>
              <a:buFont typeface="Symbol" pitchFamily="18" charset="2"/>
              <a:buChar char=""/>
              <a:defRPr/>
            </a:pPr>
            <a:endParaRPr lang="en-US" sz="2800" b="1" dirty="0">
              <a:effectLst>
                <a:outerShdw blurRad="38100" dist="38100" dir="2700000" algn="tl">
                  <a:srgbClr val="DDDDDD"/>
                </a:outerShdw>
              </a:effectLst>
              <a:latin typeface="Comic Sans MS" charset="0"/>
            </a:endParaRPr>
          </a:p>
          <a:p>
            <a:pPr marL="0" indent="0" algn="ctr" eaLnBrk="1" fontAlgn="auto" hangingPunct="1">
              <a:lnSpc>
                <a:spcPct val="130000"/>
              </a:lnSpc>
              <a:spcAft>
                <a:spcPts val="0"/>
              </a:spcAft>
              <a:buNone/>
              <a:defRPr/>
            </a:pPr>
            <a:r>
              <a:rPr lang="en-US" sz="2800" b="1" i="1" dirty="0" smtClean="0">
                <a:solidFill>
                  <a:srgbClr val="FF0000"/>
                </a:solidFill>
                <a:effectLst>
                  <a:outerShdw blurRad="38100" dist="38100" dir="2700000" algn="tl">
                    <a:srgbClr val="DDDDDD"/>
                  </a:outerShdw>
                </a:effectLst>
                <a:latin typeface="Comic Sans MS" charset="0"/>
                <a:ea typeface="+mn-ea"/>
                <a:cs typeface="+mn-cs"/>
              </a:rPr>
              <a:t>Think of the different skills to teach your child</a:t>
            </a:r>
            <a:endParaRPr lang="en-US" sz="2800" b="1" i="1" dirty="0">
              <a:solidFill>
                <a:srgbClr val="FF0000"/>
              </a:solidFill>
              <a:effectLst>
                <a:outerShdw blurRad="38100" dist="38100" dir="2700000" algn="tl">
                  <a:srgbClr val="DDDDDD"/>
                </a:outerShdw>
              </a:effectLst>
              <a:latin typeface="Comic Sans MS" charset="0"/>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11138" y="1524000"/>
            <a:ext cx="8915400" cy="3451225"/>
          </a:xfrm>
        </p:spPr>
        <p:txBody>
          <a:bodyPr rtlCol="0">
            <a:noAutofit/>
          </a:bodyPr>
          <a:lstStyle/>
          <a:p>
            <a:pPr marL="274320"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cs typeface="+mn-cs"/>
              </a:rPr>
              <a:t>Focus on the </a:t>
            </a:r>
            <a:r>
              <a:rPr lang="ja-JP" altLang="en-US" sz="2800" b="1" dirty="0">
                <a:effectLst>
                  <a:outerShdw blurRad="38100" dist="38100" dir="2700000" algn="tl">
                    <a:srgbClr val="DDDDDD"/>
                  </a:outerShdw>
                </a:effectLst>
                <a:latin typeface="Arial"/>
                <a:ea typeface="+mn-ea"/>
                <a:cs typeface="+mn-cs"/>
              </a:rPr>
              <a:t>“</a:t>
            </a:r>
            <a:r>
              <a:rPr lang="en-US" sz="2800" b="1" dirty="0">
                <a:effectLst>
                  <a:outerShdw blurRad="38100" dist="38100" dir="2700000" algn="tl">
                    <a:srgbClr val="DDDDDD"/>
                  </a:outerShdw>
                </a:effectLst>
                <a:latin typeface="Comic Sans MS" charset="0"/>
                <a:ea typeface="+mn-ea"/>
                <a:cs typeface="+mn-cs"/>
              </a:rPr>
              <a:t>Get </a:t>
            </a:r>
            <a:r>
              <a:rPr lang="en-US" sz="2800" b="1" dirty="0" smtClean="0">
                <a:effectLst>
                  <a:outerShdw blurRad="38100" dist="38100" dir="2700000" algn="tl">
                    <a:srgbClr val="DDDDDD"/>
                  </a:outerShdw>
                </a:effectLst>
                <a:latin typeface="Comic Sans MS" charset="0"/>
                <a:ea typeface="+mn-ea"/>
                <a:cs typeface="+mn-cs"/>
              </a:rPr>
              <a:t>Ready</a:t>
            </a:r>
            <a:r>
              <a:rPr lang="en-US" sz="2800" b="1" dirty="0" smtClean="0">
                <a:effectLst>
                  <a:outerShdw blurRad="38100" dist="38100" dir="2700000" algn="tl">
                    <a:srgbClr val="DDDDDD"/>
                  </a:outerShdw>
                </a:effectLst>
                <a:latin typeface="Arial"/>
                <a:ea typeface="+mn-ea"/>
                <a:cs typeface="+mn-cs"/>
              </a:rPr>
              <a:t>” </a:t>
            </a:r>
            <a:r>
              <a:rPr lang="en-US" sz="2800" dirty="0" smtClean="0">
                <a:effectLst>
                  <a:outerShdw blurRad="38100" dist="38100" dir="2700000" algn="tl">
                    <a:srgbClr val="DDDDDD"/>
                  </a:outerShdw>
                </a:effectLst>
                <a:latin typeface="Comic Sans MS" charset="0"/>
                <a:ea typeface="+mn-ea"/>
                <a:cs typeface="+mn-cs"/>
              </a:rPr>
              <a:t>skills </a:t>
            </a:r>
            <a:endParaRPr lang="en-US" sz="2800" dirty="0">
              <a:effectLst>
                <a:outerShdw blurRad="38100" dist="38100" dir="2700000" algn="tl">
                  <a:srgbClr val="DDDDDD"/>
                </a:outerShdw>
              </a:effectLst>
              <a:latin typeface="Comic Sans MS" charset="0"/>
              <a:ea typeface="+mn-ea"/>
              <a:cs typeface="+mn-cs"/>
            </a:endParaRPr>
          </a:p>
          <a:p>
            <a:pPr marL="274320"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cs typeface="+mn-cs"/>
              </a:rPr>
              <a:t>Do you need to teach </a:t>
            </a:r>
            <a:r>
              <a:rPr lang="en-US" sz="2800" b="1" dirty="0" smtClean="0">
                <a:effectLst>
                  <a:outerShdw blurRad="38100" dist="38100" dir="2700000" algn="tl">
                    <a:srgbClr val="DDDDDD"/>
                  </a:outerShdw>
                </a:effectLst>
                <a:latin typeface="Arial"/>
                <a:ea typeface="+mn-ea"/>
                <a:cs typeface="+mn-cs"/>
              </a:rPr>
              <a:t>“</a:t>
            </a:r>
            <a:r>
              <a:rPr lang="en-US" sz="2800" b="1" dirty="0" smtClean="0">
                <a:effectLst>
                  <a:outerShdw blurRad="38100" dist="38100" dir="2700000" algn="tl">
                    <a:srgbClr val="DDDDDD"/>
                  </a:outerShdw>
                </a:effectLst>
                <a:latin typeface="Comic Sans MS" charset="0"/>
                <a:ea typeface="+mn-ea"/>
                <a:cs typeface="+mn-cs"/>
              </a:rPr>
              <a:t>Get Ready</a:t>
            </a:r>
            <a:r>
              <a:rPr lang="en-US" sz="2800" b="1" dirty="0" smtClean="0">
                <a:effectLst>
                  <a:outerShdw blurRad="38100" dist="38100" dir="2700000" algn="tl">
                    <a:srgbClr val="DDDDDD"/>
                  </a:outerShdw>
                </a:effectLst>
                <a:latin typeface="Arial"/>
                <a:ea typeface="+mn-ea"/>
                <a:cs typeface="+mn-cs"/>
              </a:rPr>
              <a:t>” </a:t>
            </a:r>
            <a:r>
              <a:rPr lang="en-US" sz="2800" dirty="0" smtClean="0">
                <a:effectLst>
                  <a:outerShdw blurRad="38100" dist="38100" dir="2700000" algn="tl">
                    <a:srgbClr val="DDDDDD"/>
                  </a:outerShdw>
                </a:effectLst>
                <a:latin typeface="Comic Sans MS" charset="0"/>
                <a:ea typeface="+mn-ea"/>
                <a:cs typeface="+mn-cs"/>
              </a:rPr>
              <a:t>skills </a:t>
            </a:r>
            <a:r>
              <a:rPr lang="en-US" sz="2800" dirty="0">
                <a:effectLst>
                  <a:outerShdw blurRad="38100" dist="38100" dir="2700000" algn="tl">
                    <a:srgbClr val="DDDDDD"/>
                  </a:outerShdw>
                </a:effectLst>
                <a:latin typeface="Comic Sans MS" charset="0"/>
                <a:ea typeface="+mn-ea"/>
                <a:cs typeface="+mn-cs"/>
              </a:rPr>
              <a:t>before you teach your targeted skill?</a:t>
            </a:r>
          </a:p>
          <a:p>
            <a:pPr marL="274320"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cs typeface="+mn-cs"/>
              </a:rPr>
              <a:t>Look for missing </a:t>
            </a:r>
            <a:r>
              <a:rPr lang="en-US" sz="2800" b="1" dirty="0" smtClean="0">
                <a:effectLst>
                  <a:outerShdw blurRad="38100" dist="38100" dir="2700000" algn="tl">
                    <a:srgbClr val="DDDDDD"/>
                  </a:outerShdw>
                </a:effectLst>
                <a:latin typeface="Arial"/>
                <a:ea typeface="+mn-ea"/>
                <a:cs typeface="+mn-cs"/>
              </a:rPr>
              <a:t>“</a:t>
            </a:r>
            <a:r>
              <a:rPr lang="en-US" sz="2800" b="1" dirty="0" smtClean="0">
                <a:effectLst>
                  <a:outerShdw blurRad="38100" dist="38100" dir="2700000" algn="tl">
                    <a:srgbClr val="DDDDDD"/>
                  </a:outerShdw>
                </a:effectLst>
                <a:latin typeface="Comic Sans MS" charset="0"/>
                <a:ea typeface="+mn-ea"/>
                <a:cs typeface="+mn-cs"/>
              </a:rPr>
              <a:t>Get Ready</a:t>
            </a:r>
            <a:r>
              <a:rPr lang="en-US" sz="2800" b="1" dirty="0" smtClean="0">
                <a:effectLst>
                  <a:outerShdw blurRad="38100" dist="38100" dir="2700000" algn="tl">
                    <a:srgbClr val="DDDDDD"/>
                  </a:outerShdw>
                </a:effectLst>
                <a:latin typeface="Arial"/>
                <a:ea typeface="+mn-ea"/>
                <a:cs typeface="+mn-cs"/>
              </a:rPr>
              <a:t>” </a:t>
            </a:r>
            <a:r>
              <a:rPr lang="en-US" sz="2800" dirty="0" smtClean="0">
                <a:effectLst>
                  <a:outerShdw blurRad="38100" dist="38100" dir="2700000" algn="tl">
                    <a:srgbClr val="DDDDDD"/>
                  </a:outerShdw>
                </a:effectLst>
                <a:latin typeface="Comic Sans MS" charset="0"/>
                <a:ea typeface="+mn-ea"/>
                <a:cs typeface="+mn-cs"/>
              </a:rPr>
              <a:t>skills </a:t>
            </a:r>
            <a:r>
              <a:rPr lang="en-US" sz="2800" dirty="0">
                <a:effectLst>
                  <a:outerShdw blurRad="38100" dist="38100" dir="2700000" algn="tl">
                    <a:srgbClr val="DDDDDD"/>
                  </a:outerShdw>
                </a:effectLst>
                <a:latin typeface="Comic Sans MS" charset="0"/>
                <a:ea typeface="+mn-ea"/>
                <a:cs typeface="+mn-cs"/>
              </a:rPr>
              <a:t>you may need to </a:t>
            </a:r>
            <a:r>
              <a:rPr lang="en-US" sz="2800" dirty="0" smtClean="0">
                <a:effectLst>
                  <a:outerShdw blurRad="38100" dist="38100" dir="2700000" algn="tl">
                    <a:srgbClr val="DDDDDD"/>
                  </a:outerShdw>
                </a:effectLst>
                <a:latin typeface="Comic Sans MS" charset="0"/>
                <a:ea typeface="+mn-ea"/>
                <a:cs typeface="+mn-cs"/>
              </a:rPr>
              <a:t>teach and praise</a:t>
            </a:r>
            <a:endParaRPr lang="en-US" sz="2800" dirty="0">
              <a:effectLst>
                <a:outerShdw blurRad="38100" dist="38100" dir="2700000" algn="tl">
                  <a:srgbClr val="DDDDDD"/>
                </a:outerShdw>
              </a:effectLst>
              <a:latin typeface="Comic Sans MS" charset="0"/>
              <a:ea typeface="+mn-ea"/>
              <a:cs typeface="+mn-cs"/>
            </a:endParaRPr>
          </a:p>
          <a:p>
            <a:pPr marL="274320" indent="-274320" eaLnBrk="1" fontAlgn="auto" hangingPunct="1">
              <a:spcAft>
                <a:spcPts val="0"/>
              </a:spcAft>
              <a:buFont typeface="Symbol" pitchFamily="18" charset="2"/>
              <a:buChar char=""/>
              <a:defRPr/>
            </a:pPr>
            <a:r>
              <a:rPr lang="en-US" sz="2800" dirty="0">
                <a:effectLst>
                  <a:outerShdw blurRad="38100" dist="38100" dir="2700000" algn="tl">
                    <a:srgbClr val="DDDDDD"/>
                  </a:outerShdw>
                </a:effectLst>
                <a:latin typeface="Comic Sans MS" charset="0"/>
                <a:ea typeface="+mn-ea"/>
                <a:cs typeface="+mn-cs"/>
              </a:rPr>
              <a:t>Use your teaching logs to note:</a:t>
            </a:r>
          </a:p>
          <a:p>
            <a:pPr marL="759143" lvl="1" indent="-457200" eaLnBrk="1" fontAlgn="auto" hangingPunct="1">
              <a:spcAft>
                <a:spcPts val="0"/>
              </a:spcAft>
              <a:buFont typeface="Wingdings" charset="2"/>
              <a:buChar char="Ø"/>
              <a:defRPr/>
            </a:pPr>
            <a:r>
              <a:rPr lang="en-US" sz="2800" dirty="0">
                <a:solidFill>
                  <a:srgbClr val="FF3300"/>
                </a:solidFill>
                <a:effectLst>
                  <a:outerShdw blurRad="38100" dist="38100" dir="2700000" algn="tl">
                    <a:srgbClr val="DDDDDD"/>
                  </a:outerShdw>
                </a:effectLst>
                <a:latin typeface="Comic Sans MS" charset="0"/>
                <a:ea typeface="+mn-ea"/>
              </a:rPr>
              <a:t>Whether the </a:t>
            </a:r>
            <a:r>
              <a:rPr lang="en-US" sz="2800" b="1" dirty="0" smtClean="0">
                <a:solidFill>
                  <a:srgbClr val="FF3300"/>
                </a:solidFill>
                <a:effectLst>
                  <a:outerShdw blurRad="38100" dist="38100" dir="2700000" algn="tl">
                    <a:srgbClr val="DDDDDD"/>
                  </a:outerShdw>
                </a:effectLst>
                <a:latin typeface="Arial"/>
                <a:ea typeface="+mn-ea"/>
              </a:rPr>
              <a:t>“</a:t>
            </a:r>
            <a:r>
              <a:rPr lang="en-US" sz="2800" b="1" dirty="0" smtClean="0">
                <a:solidFill>
                  <a:srgbClr val="FF3300"/>
                </a:solidFill>
                <a:effectLst>
                  <a:outerShdw blurRad="38100" dist="38100" dir="2700000" algn="tl">
                    <a:srgbClr val="DDDDDD"/>
                  </a:outerShdw>
                </a:effectLst>
                <a:latin typeface="Comic Sans MS" charset="0"/>
                <a:ea typeface="+mn-ea"/>
              </a:rPr>
              <a:t>get ready</a:t>
            </a:r>
            <a:r>
              <a:rPr lang="en-US" sz="2800" b="1" dirty="0" smtClean="0">
                <a:solidFill>
                  <a:srgbClr val="FF3300"/>
                </a:solidFill>
                <a:effectLst>
                  <a:outerShdw blurRad="38100" dist="38100" dir="2700000" algn="tl">
                    <a:srgbClr val="DDDDDD"/>
                  </a:outerShdw>
                </a:effectLst>
                <a:latin typeface="Arial"/>
                <a:ea typeface="+mn-ea"/>
              </a:rPr>
              <a:t>” </a:t>
            </a:r>
            <a:r>
              <a:rPr lang="en-US" sz="2800" dirty="0" smtClean="0">
                <a:solidFill>
                  <a:srgbClr val="FF3300"/>
                </a:solidFill>
                <a:effectLst>
                  <a:outerShdw blurRad="38100" dist="38100" dir="2700000" algn="tl">
                    <a:srgbClr val="DDDDDD"/>
                  </a:outerShdw>
                </a:effectLst>
                <a:latin typeface="Comic Sans MS" charset="0"/>
                <a:ea typeface="+mn-ea"/>
              </a:rPr>
              <a:t>skills </a:t>
            </a:r>
            <a:r>
              <a:rPr lang="en-US" sz="2800" dirty="0">
                <a:solidFill>
                  <a:srgbClr val="FF3300"/>
                </a:solidFill>
                <a:effectLst>
                  <a:outerShdw blurRad="38100" dist="38100" dir="2700000" algn="tl">
                    <a:srgbClr val="DDDDDD"/>
                  </a:outerShdw>
                </a:effectLst>
                <a:latin typeface="Comic Sans MS" charset="0"/>
                <a:ea typeface="+mn-ea"/>
              </a:rPr>
              <a:t>were performed</a:t>
            </a:r>
          </a:p>
          <a:p>
            <a:pPr marL="759143" lvl="1" indent="-457200" eaLnBrk="1" fontAlgn="auto" hangingPunct="1">
              <a:spcAft>
                <a:spcPts val="0"/>
              </a:spcAft>
              <a:buFont typeface="Wingdings" charset="2"/>
              <a:buChar char="Ø"/>
              <a:defRPr/>
            </a:pPr>
            <a:r>
              <a:rPr lang="en-US" sz="2800" dirty="0">
                <a:solidFill>
                  <a:srgbClr val="FF3300"/>
                </a:solidFill>
                <a:effectLst>
                  <a:outerShdw blurRad="38100" dist="38100" dir="2700000" algn="tl">
                    <a:srgbClr val="DDDDDD"/>
                  </a:outerShdw>
                </a:effectLst>
                <a:latin typeface="Comic Sans MS" charset="0"/>
                <a:ea typeface="+mn-ea"/>
              </a:rPr>
              <a:t>Which steps the child can perform</a:t>
            </a:r>
          </a:p>
          <a:p>
            <a:pPr marL="759143" lvl="1" indent="-457200" eaLnBrk="1" fontAlgn="auto" hangingPunct="1">
              <a:spcAft>
                <a:spcPts val="0"/>
              </a:spcAft>
              <a:buFont typeface="Wingdings" charset="2"/>
              <a:buChar char="Ø"/>
              <a:defRPr/>
            </a:pPr>
            <a:r>
              <a:rPr lang="en-US" sz="2800" dirty="0">
                <a:solidFill>
                  <a:srgbClr val="FF3300"/>
                </a:solidFill>
                <a:effectLst>
                  <a:outerShdw blurRad="38100" dist="38100" dir="2700000" algn="tl">
                    <a:srgbClr val="DDDDDD"/>
                  </a:outerShdw>
                </a:effectLst>
                <a:latin typeface="Comic Sans MS" charset="0"/>
                <a:ea typeface="+mn-ea"/>
              </a:rPr>
              <a:t>Progress and Problems</a:t>
            </a:r>
          </a:p>
        </p:txBody>
      </p:sp>
      <p:sp>
        <p:nvSpPr>
          <p:cNvPr id="44034" name="Rectangle 2"/>
          <p:cNvSpPr>
            <a:spLocks noGrp="1" noChangeArrowheads="1"/>
          </p:cNvSpPr>
          <p:nvPr>
            <p:ph type="title"/>
          </p:nvPr>
        </p:nvSpPr>
        <p:spPr>
          <a:xfrm>
            <a:off x="533400" y="76200"/>
            <a:ext cx="8229600" cy="1252538"/>
          </a:xfrm>
        </p:spPr>
        <p:txBody>
          <a:bodyPr rtlCol="0">
            <a:normAutofit/>
          </a:bodyPr>
          <a:lstStyle/>
          <a:p>
            <a:pPr eaLnBrk="1" fontAlgn="auto" hangingPunct="1">
              <a:spcAft>
                <a:spcPts val="0"/>
              </a:spcAft>
              <a:defRPr/>
            </a:pPr>
            <a:r>
              <a:rPr lang="en-US" b="1">
                <a:effectLst>
                  <a:outerShdw blurRad="38100" dist="38100" dir="2700000" algn="tl">
                    <a:srgbClr val="DDDDDD"/>
                  </a:outerShdw>
                </a:effectLst>
                <a:latin typeface="Comic Sans MS" charset="0"/>
                <a:ea typeface="+mj-ea"/>
                <a:cs typeface="+mj-cs"/>
              </a:rPr>
              <a:t>Teaching This Week...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rtlCol="0">
            <a:normAutofit fontScale="92500"/>
          </a:bodyPr>
          <a:lstStyle/>
          <a:p>
            <a:pPr marL="274320" indent="-274320" eaLnBrk="1" fontAlgn="auto" hangingPunct="1">
              <a:spcAft>
                <a:spcPts val="0"/>
              </a:spcAft>
              <a:buFont typeface="Symbol" pitchFamily="18" charset="2"/>
              <a:buChar char=""/>
              <a:defRPr/>
            </a:pPr>
            <a:r>
              <a:rPr lang="en-US" sz="3600">
                <a:solidFill>
                  <a:srgbClr val="993366"/>
                </a:solidFill>
                <a:latin typeface="Comic Sans MS" charset="0"/>
                <a:ea typeface="+mn-ea"/>
                <a:cs typeface="+mn-cs"/>
              </a:rPr>
              <a:t>Review first 6 chapters in the book</a:t>
            </a:r>
          </a:p>
          <a:p>
            <a:pPr marL="274320" indent="-274320" eaLnBrk="1" fontAlgn="auto" hangingPunct="1">
              <a:spcAft>
                <a:spcPts val="0"/>
              </a:spcAft>
              <a:buFont typeface="Symbol" pitchFamily="18" charset="2"/>
              <a:buChar char=""/>
              <a:defRPr/>
            </a:pPr>
            <a:r>
              <a:rPr lang="en-US" sz="3600">
                <a:solidFill>
                  <a:srgbClr val="993366"/>
                </a:solidFill>
                <a:latin typeface="Comic Sans MS" charset="0"/>
                <a:ea typeface="+mn-ea"/>
                <a:cs typeface="+mn-cs"/>
              </a:rPr>
              <a:t>Teach targeted skill for 5 - 10 minutes each day for at least five days</a:t>
            </a:r>
          </a:p>
          <a:p>
            <a:pPr marL="274320" indent="-274320" eaLnBrk="1" fontAlgn="auto" hangingPunct="1">
              <a:spcAft>
                <a:spcPts val="0"/>
              </a:spcAft>
              <a:buFont typeface="Symbol" pitchFamily="18" charset="2"/>
              <a:buChar char=""/>
              <a:defRPr/>
            </a:pPr>
            <a:r>
              <a:rPr lang="en-US" sz="3600">
                <a:solidFill>
                  <a:srgbClr val="993366"/>
                </a:solidFill>
                <a:latin typeface="Comic Sans MS" charset="0"/>
                <a:ea typeface="+mn-ea"/>
                <a:cs typeface="+mn-cs"/>
              </a:rPr>
              <a:t>Complete </a:t>
            </a:r>
            <a:r>
              <a:rPr lang="en-US" sz="3600" i="1">
                <a:solidFill>
                  <a:srgbClr val="993366"/>
                </a:solidFill>
                <a:latin typeface="Comic Sans MS" charset="0"/>
                <a:ea typeface="+mn-ea"/>
                <a:cs typeface="+mn-cs"/>
              </a:rPr>
              <a:t>skills teaching form</a:t>
            </a:r>
            <a:r>
              <a:rPr lang="en-US" sz="3600">
                <a:solidFill>
                  <a:srgbClr val="993366"/>
                </a:solidFill>
                <a:latin typeface="Comic Sans MS" charset="0"/>
                <a:ea typeface="+mn-ea"/>
                <a:cs typeface="+mn-cs"/>
              </a:rPr>
              <a:t> and </a:t>
            </a:r>
            <a:r>
              <a:rPr lang="en-US" sz="3600" i="1">
                <a:solidFill>
                  <a:srgbClr val="993366"/>
                </a:solidFill>
                <a:latin typeface="Comic Sans MS" charset="0"/>
                <a:ea typeface="+mn-ea"/>
                <a:cs typeface="+mn-cs"/>
              </a:rPr>
              <a:t>teaching logs</a:t>
            </a:r>
          </a:p>
        </p:txBody>
      </p:sp>
      <p:sp>
        <p:nvSpPr>
          <p:cNvPr id="45058" name="Rectangle 2"/>
          <p:cNvSpPr>
            <a:spLocks noGrp="1" noChangeArrowheads="1"/>
          </p:cNvSpPr>
          <p:nvPr>
            <p:ph type="title"/>
          </p:nvPr>
        </p:nvSpPr>
        <p:spPr/>
        <p:txBody>
          <a:bodyPr rtlCol="0">
            <a:normAutofit/>
          </a:bodyPr>
          <a:lstStyle/>
          <a:p>
            <a:pPr eaLnBrk="1" fontAlgn="auto" hangingPunct="1">
              <a:spcAft>
                <a:spcPts val="0"/>
              </a:spcAft>
              <a:defRPr/>
            </a:pPr>
            <a:r>
              <a:rPr lang="en-US" sz="4800" b="1">
                <a:solidFill>
                  <a:srgbClr val="993366"/>
                </a:solidFill>
                <a:effectLst>
                  <a:outerShdw blurRad="38100" dist="38100" dir="2700000" algn="tl">
                    <a:srgbClr val="DDDDDD"/>
                  </a:outerShdw>
                </a:effectLst>
                <a:latin typeface="Comic Sans MS" charset="0"/>
                <a:ea typeface="+mj-ea"/>
                <a:cs typeface="+mj-cs"/>
              </a:rPr>
              <a:t>Homework</a:t>
            </a:r>
            <a:endParaRPr lang="en-US" b="1">
              <a:effectLst>
                <a:outerShdw blurRad="38100" dist="38100" dir="2700000" algn="tl">
                  <a:srgbClr val="DDDDDD"/>
                </a:outerShdw>
              </a:effectLst>
              <a:latin typeface="Comic Sans MS" charset="0"/>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1600200"/>
            <a:ext cx="7772400" cy="1779588"/>
          </a:xfrm>
        </p:spPr>
        <p:txBody>
          <a:bodyPr rtlCol="0"/>
          <a:lstStyle/>
          <a:p>
            <a:pPr eaLnBrk="1" fontAlgn="auto" hangingPunct="1">
              <a:spcAft>
                <a:spcPts val="0"/>
              </a:spcAft>
              <a:defRPr/>
            </a:pPr>
            <a:r>
              <a:rPr lang="en-US" sz="5400" dirty="0">
                <a:solidFill>
                  <a:schemeClr val="bg1"/>
                </a:solidFill>
                <a:effectLst>
                  <a:outerShdw blurRad="38100" dist="38100" dir="2700000" algn="tl">
                    <a:srgbClr val="DDDDDD"/>
                  </a:outerShdw>
                </a:effectLst>
                <a:latin typeface="Comic Sans MS" charset="0"/>
                <a:ea typeface="+mj-ea"/>
                <a:cs typeface="+mj-cs"/>
              </a:rPr>
              <a:t>We Have Covered A Lot!!</a:t>
            </a:r>
            <a:endParaRPr lang="en-US" dirty="0">
              <a:solidFill>
                <a:schemeClr val="bg1"/>
              </a:solidFill>
              <a:effectLst>
                <a:outerShdw blurRad="38100" dist="38100" dir="2700000" algn="tl">
                  <a:srgbClr val="DDDDDD"/>
                </a:outerShdw>
              </a:effectLst>
              <a:latin typeface="Comic Sans MS" charset="0"/>
              <a:ea typeface="+mj-ea"/>
              <a:cs typeface="+mj-cs"/>
            </a:endParaRPr>
          </a:p>
        </p:txBody>
      </p:sp>
      <p:sp>
        <p:nvSpPr>
          <p:cNvPr id="50178" name="Rectangle 3"/>
          <p:cNvSpPr>
            <a:spLocks noGrp="1" noChangeArrowheads="1"/>
          </p:cNvSpPr>
          <p:nvPr>
            <p:ph type="subTitle" idx="1"/>
          </p:nvPr>
        </p:nvSpPr>
        <p:spPr>
          <a:xfrm>
            <a:off x="685800" y="3733800"/>
            <a:ext cx="7391400" cy="1473200"/>
          </a:xfrm>
        </p:spPr>
        <p:txBody>
          <a:bodyPr/>
          <a:lstStyle/>
          <a:p>
            <a:pPr eaLnBrk="1" hangingPunct="1"/>
            <a:r>
              <a:rPr lang="en-US" sz="2400" b="1" i="1" dirty="0">
                <a:solidFill>
                  <a:srgbClr val="0000FF"/>
                </a:solidFill>
                <a:latin typeface="Comic Sans MS" charset="0"/>
              </a:rPr>
              <a:t>Review the first 6 chapters in your </a:t>
            </a:r>
            <a:r>
              <a:rPr lang="en-US" sz="2400" b="1" i="1" dirty="0" smtClean="0">
                <a:solidFill>
                  <a:srgbClr val="0000FF"/>
                </a:solidFill>
                <a:latin typeface="Comic Sans MS" charset="0"/>
              </a:rPr>
              <a:t>book “Steps to Independence,” Baker and </a:t>
            </a:r>
            <a:r>
              <a:rPr lang="en-US" sz="2400" b="1" i="1" dirty="0" err="1" smtClean="0">
                <a:solidFill>
                  <a:srgbClr val="0000FF"/>
                </a:solidFill>
                <a:latin typeface="Comic Sans MS" charset="0"/>
              </a:rPr>
              <a:t>Brightman</a:t>
            </a:r>
            <a:r>
              <a:rPr lang="en-US" sz="2400" b="1" i="1" dirty="0" smtClean="0">
                <a:solidFill>
                  <a:srgbClr val="0000FF"/>
                </a:solidFill>
                <a:latin typeface="Comic Sans MS" charset="0"/>
              </a:rPr>
              <a:t>, 1990</a:t>
            </a:r>
            <a:endParaRPr lang="en-US" sz="2400" dirty="0">
              <a:solidFill>
                <a:srgbClr val="0000FF"/>
              </a:solidFill>
              <a:latin typeface="Comic Sans M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457199" y="2184399"/>
            <a:ext cx="8415867" cy="3826934"/>
          </a:xfrm>
        </p:spPr>
        <p:txBody>
          <a:bodyPr>
            <a:normAutofit fontScale="85000" lnSpcReduction="10000"/>
          </a:bodyPr>
          <a:lstStyle/>
          <a:p>
            <a:pPr eaLnBrk="1" hangingPunct="1">
              <a:lnSpc>
                <a:spcPct val="120000"/>
              </a:lnSpc>
            </a:pPr>
            <a:r>
              <a:rPr lang="en-US" sz="3600" dirty="0">
                <a:solidFill>
                  <a:srgbClr val="FF3300"/>
                </a:solidFill>
                <a:latin typeface="Comic Sans MS" charset="0"/>
              </a:rPr>
              <a:t>View video segment and call out descriptions of </a:t>
            </a:r>
            <a:r>
              <a:rPr lang="en-US" sz="3600" dirty="0" smtClean="0">
                <a:solidFill>
                  <a:srgbClr val="FF3300"/>
                </a:solidFill>
                <a:latin typeface="Comic Sans MS" charset="0"/>
              </a:rPr>
              <a:t>what you see the child/children doing </a:t>
            </a:r>
          </a:p>
          <a:p>
            <a:pPr marL="0" indent="0" algn="ctr" eaLnBrk="1" hangingPunct="1">
              <a:lnSpc>
                <a:spcPct val="120000"/>
              </a:lnSpc>
              <a:buNone/>
            </a:pPr>
            <a:r>
              <a:rPr lang="en-US" sz="3600" dirty="0" smtClean="0">
                <a:solidFill>
                  <a:srgbClr val="FF3300"/>
                </a:solidFill>
                <a:latin typeface="Comic Sans MS" charset="0"/>
              </a:rPr>
              <a:t>Or</a:t>
            </a:r>
          </a:p>
          <a:p>
            <a:pPr marL="0" indent="0" algn="ctr" eaLnBrk="1" hangingPunct="1">
              <a:lnSpc>
                <a:spcPct val="120000"/>
              </a:lnSpc>
              <a:buNone/>
            </a:pPr>
            <a:endParaRPr lang="en-US" sz="3600" dirty="0">
              <a:solidFill>
                <a:srgbClr val="FF3300"/>
              </a:solidFill>
              <a:latin typeface="Comic Sans MS" charset="0"/>
            </a:endParaRPr>
          </a:p>
          <a:p>
            <a:pPr eaLnBrk="1" hangingPunct="1">
              <a:lnSpc>
                <a:spcPct val="120000"/>
              </a:lnSpc>
            </a:pPr>
            <a:r>
              <a:rPr lang="en-US" sz="3600" dirty="0">
                <a:solidFill>
                  <a:schemeClr val="accent1"/>
                </a:solidFill>
                <a:latin typeface="Comic Sans MS" charset="0"/>
              </a:rPr>
              <a:t>Say aloud what you observe this child </a:t>
            </a:r>
            <a:r>
              <a:rPr lang="en-US" sz="3600" dirty="0" smtClean="0">
                <a:solidFill>
                  <a:schemeClr val="accent1"/>
                </a:solidFill>
                <a:latin typeface="Comic Sans MS" charset="0"/>
              </a:rPr>
              <a:t>doing</a:t>
            </a:r>
            <a:endParaRPr lang="en-US" sz="3600" dirty="0">
              <a:solidFill>
                <a:schemeClr val="accent1"/>
              </a:solidFill>
              <a:latin typeface="Comic Sans MS" charset="0"/>
            </a:endParaRPr>
          </a:p>
          <a:p>
            <a:pPr eaLnBrk="1" hangingPunct="1"/>
            <a:endParaRPr lang="en-US" dirty="0">
              <a:solidFill>
                <a:schemeClr val="accent1"/>
              </a:solidFill>
              <a:latin typeface="Candara" charset="0"/>
            </a:endParaRPr>
          </a:p>
        </p:txBody>
      </p:sp>
      <p:sp>
        <p:nvSpPr>
          <p:cNvPr id="11266" name="Rectangle 2"/>
          <p:cNvSpPr>
            <a:spLocks noGrp="1" noChangeArrowheads="1"/>
          </p:cNvSpPr>
          <p:nvPr>
            <p:ph type="title"/>
          </p:nvPr>
        </p:nvSpPr>
        <p:spPr/>
        <p:txBody>
          <a:bodyPr rtlCol="0">
            <a:normAutofit/>
          </a:bodyPr>
          <a:lstStyle/>
          <a:p>
            <a:pPr eaLnBrk="1" fontAlgn="auto" hangingPunct="1">
              <a:spcAft>
                <a:spcPts val="0"/>
              </a:spcAft>
              <a:defRPr/>
            </a:pPr>
            <a:r>
              <a:rPr lang="en-US" u="sng" dirty="0" smtClean="0">
                <a:effectLst>
                  <a:outerShdw blurRad="38100" dist="38100" dir="2700000" algn="tl">
                    <a:srgbClr val="DDDDDD"/>
                  </a:outerShdw>
                </a:effectLst>
                <a:latin typeface="Comic Sans MS" charset="0"/>
              </a:rPr>
              <a:t>What You Observe and Say</a:t>
            </a:r>
            <a:endParaRPr lang="en-US" u="sng" dirty="0">
              <a:effectLst>
                <a:outerShdw blurRad="38100" dist="38100" dir="2700000" algn="tl">
                  <a:srgbClr val="DDDDDD"/>
                </a:outerShdw>
              </a:effectLs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p:txBody>
          <a:bodyPr/>
          <a:lstStyle/>
          <a:p>
            <a:r>
              <a:rPr lang="en-US" b="1" dirty="0" smtClean="0">
                <a:latin typeface="Comic Sans MS"/>
                <a:cs typeface="Comic Sans MS"/>
              </a:rPr>
              <a:t>Video 1 – Circle Time</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Comic Sans MS"/>
                <a:cs typeface="Comic Sans MS"/>
              </a:rPr>
              <a:t>Video 2 – four year old boy</a:t>
            </a:r>
            <a:endParaRPr lang="en-US" b="1" dirty="0">
              <a:latin typeface="Comic Sans MS"/>
              <a:cs typeface="Comic Sans MS"/>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9707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41866" y="2540000"/>
            <a:ext cx="82634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533" y="1591056"/>
            <a:ext cx="0" cy="5096933"/>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1" y="-677"/>
            <a:ext cx="9144000" cy="1252728"/>
          </a:xfrm>
        </p:spPr>
        <p:txBody>
          <a:bodyPr>
            <a:normAutofit/>
          </a:bodyPr>
          <a:lstStyle/>
          <a:p>
            <a:r>
              <a:rPr lang="en-US" sz="3500" b="1" dirty="0" smtClean="0">
                <a:latin typeface="Comic Sans MS"/>
                <a:cs typeface="Comic Sans MS"/>
              </a:rPr>
              <a:t>State what you see children/child doing</a:t>
            </a:r>
            <a:endParaRPr lang="en-US" sz="3500" b="1" dirty="0">
              <a:latin typeface="Comic Sans MS"/>
              <a:cs typeface="Comic Sans MS"/>
            </a:endParaRPr>
          </a:p>
        </p:txBody>
      </p:sp>
      <p:sp>
        <p:nvSpPr>
          <p:cNvPr id="16" name="Oval Callout 15"/>
          <p:cNvSpPr/>
          <p:nvPr/>
        </p:nvSpPr>
        <p:spPr>
          <a:xfrm>
            <a:off x="914401" y="1150789"/>
            <a:ext cx="3166532"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FF0000"/>
              </a:solidFill>
            </a:endParaRPr>
          </a:p>
        </p:txBody>
      </p:sp>
      <p:sp>
        <p:nvSpPr>
          <p:cNvPr id="20" name="Oval Callout 19"/>
          <p:cNvSpPr/>
          <p:nvPr/>
        </p:nvSpPr>
        <p:spPr>
          <a:xfrm>
            <a:off x="5080000" y="1150111"/>
            <a:ext cx="3285067" cy="120599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FF0000"/>
              </a:solidFill>
            </a:endParaRPr>
          </a:p>
        </p:txBody>
      </p:sp>
      <p:sp>
        <p:nvSpPr>
          <p:cNvPr id="2" name="TextBox 1"/>
          <p:cNvSpPr txBox="1"/>
          <p:nvPr/>
        </p:nvSpPr>
        <p:spPr>
          <a:xfrm>
            <a:off x="1220350" y="3539067"/>
            <a:ext cx="7144717" cy="1200329"/>
          </a:xfrm>
          <a:prstGeom prst="rect">
            <a:avLst/>
          </a:prstGeom>
          <a:noFill/>
        </p:spPr>
        <p:txBody>
          <a:bodyPr wrap="square" rtlCol="0">
            <a:spAutoFit/>
          </a:bodyPr>
          <a:lstStyle/>
          <a:p>
            <a:pPr algn="ctr"/>
            <a:r>
              <a:rPr lang="en-US" sz="3600" dirty="0" smtClean="0">
                <a:latin typeface="Comic Sans MS"/>
                <a:cs typeface="Comic Sans MS"/>
              </a:rPr>
              <a:t>Say out loud what you see in the </a:t>
            </a:r>
          </a:p>
          <a:p>
            <a:pPr algn="ctr"/>
            <a:r>
              <a:rPr lang="en-US" sz="3600" dirty="0" smtClean="0">
                <a:latin typeface="Comic Sans MS"/>
                <a:cs typeface="Comic Sans MS"/>
              </a:rPr>
              <a:t>video segments</a:t>
            </a:r>
            <a:endParaRPr lang="en-US" sz="3600" dirty="0">
              <a:latin typeface="Comic Sans MS"/>
              <a:cs typeface="Comic Sans MS"/>
            </a:endParaRPr>
          </a:p>
        </p:txBody>
      </p:sp>
    </p:spTree>
    <p:extLst>
      <p:ext uri="{BB962C8B-B14F-4D97-AF65-F5344CB8AC3E}">
        <p14:creationId xmlns:p14="http://schemas.microsoft.com/office/powerpoint/2010/main" val="22414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11291</TotalTime>
  <Words>3350</Words>
  <Application>Microsoft Macintosh PowerPoint</Application>
  <PresentationFormat>On-screen Show (4:3)</PresentationFormat>
  <Paragraphs>397</Paragraphs>
  <Slides>53</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57" baseType="lpstr">
      <vt:lpstr>Waveform</vt:lpstr>
      <vt:lpstr>ClipArt</vt:lpstr>
      <vt:lpstr>MS Org Chart</vt:lpstr>
      <vt:lpstr>Clip</vt:lpstr>
      <vt:lpstr>Positive Programming for Parents</vt:lpstr>
      <vt:lpstr>Curriculum Summary</vt:lpstr>
      <vt:lpstr>Week One </vt:lpstr>
      <vt:lpstr>Introductions</vt:lpstr>
      <vt:lpstr>Overview</vt:lpstr>
      <vt:lpstr>What You Observe and Say</vt:lpstr>
      <vt:lpstr>Video 1 – Circle Time</vt:lpstr>
      <vt:lpstr>Video 2 – four year old boy</vt:lpstr>
      <vt:lpstr>State what you see children/child doing</vt:lpstr>
      <vt:lpstr>Continued</vt:lpstr>
      <vt:lpstr>Interpretations can lead to. . . </vt:lpstr>
      <vt:lpstr>Behaviors v.s. Interpretations</vt:lpstr>
      <vt:lpstr>Interfering Thoughts can lead to. . . </vt:lpstr>
      <vt:lpstr>Preview of Teaching </vt:lpstr>
      <vt:lpstr>Parent Teaching a Younger Child to Put on Shoes</vt:lpstr>
      <vt:lpstr>Parent Teaching an Older Child to Empty Trash &amp; Change Bag</vt:lpstr>
      <vt:lpstr>Teaching Older Student to Wash Hands</vt:lpstr>
      <vt:lpstr>We start with teaching vs. addressing behavior problems.  What is your current thinking?</vt:lpstr>
      <vt:lpstr>Continued</vt:lpstr>
      <vt:lpstr>Interfering Thoughts can lead to fusing to your past &amp; not acceptance what is happening now </vt:lpstr>
      <vt:lpstr>Why do we teach?</vt:lpstr>
      <vt:lpstr>Why don’t we teach?</vt:lpstr>
      <vt:lpstr>Interfering Thoughts v.s. Problem-solving</vt:lpstr>
      <vt:lpstr>Teaching can lead to  </vt:lpstr>
      <vt:lpstr>Why do we start with teaching?</vt:lpstr>
      <vt:lpstr>Targeting a Skill</vt:lpstr>
      <vt:lpstr>Using your teaching logs...</vt:lpstr>
      <vt:lpstr>Homework</vt:lpstr>
      <vt:lpstr>Week Two</vt:lpstr>
      <vt:lpstr>How did it go?</vt:lpstr>
      <vt:lpstr>Why do we teach?: Review</vt:lpstr>
      <vt:lpstr>Why don’t we teach?: Review</vt:lpstr>
      <vt:lpstr>Interfering Thoughts v.s. Problem Solving</vt:lpstr>
      <vt:lpstr>Ensuring Success</vt:lpstr>
      <vt:lpstr>What is a Task Analysis (T.A.) and Why Use One?</vt:lpstr>
      <vt:lpstr>Example of a T.A.:  Cleaning Table</vt:lpstr>
      <vt:lpstr>Task Analysis for Group Activity</vt:lpstr>
      <vt:lpstr>Critiquing a Task Analysis</vt:lpstr>
      <vt:lpstr>Observing &amp; Talking About Behavior Using the Functional Analysis Model Antecedents Behaviors Consequences</vt:lpstr>
      <vt:lpstr>The ABC’s Of Teaching</vt:lpstr>
      <vt:lpstr>Setting the Stage: Video – younger child</vt:lpstr>
      <vt:lpstr>Setting the Stage: Video – older child</vt:lpstr>
      <vt:lpstr>Video Demonstration of Backward and Forward Chaining</vt:lpstr>
      <vt:lpstr>More About Antecedents: Teaching Techniques</vt:lpstr>
      <vt:lpstr>Teaching Using a Backward Chain Video 1:  5 year old child</vt:lpstr>
      <vt:lpstr>Teaching Techniques Cont. . .</vt:lpstr>
      <vt:lpstr>Teaching Using a Forward Chain Video 2:  3 year old child</vt:lpstr>
      <vt:lpstr>Checking Schedule After  Completing Chores – older child</vt:lpstr>
      <vt:lpstr>Get Ready Skills</vt:lpstr>
      <vt:lpstr>Other Get Ready Skills</vt:lpstr>
      <vt:lpstr>Teaching This Week...</vt:lpstr>
      <vt:lpstr>Homework</vt:lpstr>
      <vt:lpstr>We Have Covered A Lot!!</vt:lpstr>
    </vt:vector>
  </TitlesOfParts>
  <Company>Applied Behavior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Programming for Parents</dc:title>
  <dc:creator>Brenda Terzich-Garland</dc:creator>
  <cp:lastModifiedBy>Filipe Lucio</cp:lastModifiedBy>
  <cp:revision>56</cp:revision>
  <cp:lastPrinted>2016-09-08T20:15:56Z</cp:lastPrinted>
  <dcterms:created xsi:type="dcterms:W3CDTF">2016-03-31T00:07:42Z</dcterms:created>
  <dcterms:modified xsi:type="dcterms:W3CDTF">2016-09-23T17:42:23Z</dcterms:modified>
</cp:coreProperties>
</file>